
<file path=[Content_Types].xml><?xml version="1.0" encoding="utf-8"?>
<Types xmlns="http://schemas.openxmlformats.org/package/2006/content-types">
  <Default Extension="jfif" ContentType="image/jpeg"/>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notesSlides/notesSlide1.xml" ContentType="application/vnd.openxmlformats-officedocument.presentationml.notesSl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notesSlides/notesSlide2.xml" ContentType="application/vnd.openxmlformats-officedocument.presentationml.notesSlide+xml"/>
  <Override PartName="/ppt/theme/themeOverride10.xml" ContentType="application/vnd.openxmlformats-officedocument.themeOverride+xml"/>
  <Override PartName="/ppt/notesSlides/notesSlide3.xml" ContentType="application/vnd.openxmlformats-officedocument.presentationml.notesSlide+xml"/>
  <Override PartName="/ppt/theme/themeOverride11.xml" ContentType="application/vnd.openxmlformats-officedocument.themeOverride+xml"/>
  <Override PartName="/ppt/notesSlides/notesSlide4.xml" ContentType="application/vnd.openxmlformats-officedocument.presentationml.notesSlide+xml"/>
  <Override PartName="/ppt/theme/themeOverride12.xml" ContentType="application/vnd.openxmlformats-officedocument.themeOverride+xml"/>
  <Override PartName="/ppt/notesSlides/notesSlide5.xml" ContentType="application/vnd.openxmlformats-officedocument.presentationml.notesSlide+xml"/>
  <Override PartName="/ppt/theme/themeOverride13.xml" ContentType="application/vnd.openxmlformats-officedocument.themeOverride+xml"/>
  <Override PartName="/ppt/notesSlides/notesSlide6.xml" ContentType="application/vnd.openxmlformats-officedocument.presentationml.notesSlide+xml"/>
  <Override PartName="/ppt/theme/themeOverride14.xml" ContentType="application/vnd.openxmlformats-officedocument.themeOverride+xml"/>
  <Override PartName="/ppt/notesSlides/notesSlide7.xml" ContentType="application/vnd.openxmlformats-officedocument.presentationml.notesSlide+xml"/>
  <Override PartName="/ppt/theme/themeOverride15.xml" ContentType="application/vnd.openxmlformats-officedocument.themeOverride+xml"/>
  <Override PartName="/ppt/notesSlides/notesSlide8.xml" ContentType="application/vnd.openxmlformats-officedocument.presentationml.notesSlide+xml"/>
  <Override PartName="/ppt/theme/themeOverride16.xml" ContentType="application/vnd.openxmlformats-officedocument.themeOverride+xml"/>
  <Override PartName="/ppt/notesSlides/notesSlide9.xml" ContentType="application/vnd.openxmlformats-officedocument.presentationml.notesSlide+xml"/>
  <Override PartName="/ppt/theme/themeOverride17.xml" ContentType="application/vnd.openxmlformats-officedocument.themeOverride+xml"/>
  <Override PartName="/ppt/notesSlides/notesSlide10.xml" ContentType="application/vnd.openxmlformats-officedocument.presentationml.notesSlide+xml"/>
  <Override PartName="/ppt/theme/themeOverride18.xml" ContentType="application/vnd.openxmlformats-officedocument.themeOverride+xml"/>
  <Override PartName="/ppt/notesSlides/notesSlide11.xml" ContentType="application/vnd.openxmlformats-officedocument.presentationml.notesSlide+xml"/>
  <Override PartName="/ppt/theme/themeOverride19.xml" ContentType="application/vnd.openxmlformats-officedocument.themeOverride+xml"/>
  <Override PartName="/ppt/notesSlides/notesSlide12.xml" ContentType="application/vnd.openxmlformats-officedocument.presentationml.notesSlide+xml"/>
  <Override PartName="/ppt/theme/themeOverride20.xml" ContentType="application/vnd.openxmlformats-officedocument.themeOverride+xml"/>
  <Override PartName="/ppt/notesSlides/notesSlide13.xml" ContentType="application/vnd.openxmlformats-officedocument.presentationml.notesSlide+xml"/>
  <Override PartName="/ppt/theme/themeOverride21.xml" ContentType="application/vnd.openxmlformats-officedocument.themeOverr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8" r:id="rId1"/>
  </p:sldMasterIdLst>
  <p:notesMasterIdLst>
    <p:notesMasterId r:id="rId26"/>
  </p:notesMasterIdLst>
  <p:sldIdLst>
    <p:sldId id="304" r:id="rId2"/>
    <p:sldId id="303" r:id="rId3"/>
    <p:sldId id="305" r:id="rId4"/>
    <p:sldId id="307" r:id="rId5"/>
    <p:sldId id="309" r:id="rId6"/>
    <p:sldId id="261" r:id="rId7"/>
    <p:sldId id="310" r:id="rId8"/>
    <p:sldId id="311" r:id="rId9"/>
    <p:sldId id="314" r:id="rId10"/>
    <p:sldId id="266" r:id="rId11"/>
    <p:sldId id="268" r:id="rId12"/>
    <p:sldId id="287" r:id="rId13"/>
    <p:sldId id="274" r:id="rId14"/>
    <p:sldId id="277" r:id="rId15"/>
    <p:sldId id="279" r:id="rId16"/>
    <p:sldId id="276" r:id="rId17"/>
    <p:sldId id="273" r:id="rId18"/>
    <p:sldId id="275" r:id="rId19"/>
    <p:sldId id="288" r:id="rId20"/>
    <p:sldId id="320" r:id="rId21"/>
    <p:sldId id="317" r:id="rId22"/>
    <p:sldId id="322" r:id="rId23"/>
    <p:sldId id="318" r:id="rId24"/>
    <p:sldId id="319" r:id="rId25"/>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D27C"/>
    <a:srgbClr val="FFFFFF"/>
    <a:srgbClr val="5CA53A"/>
    <a:srgbClr val="E4432E"/>
    <a:srgbClr val="F7B131"/>
    <a:srgbClr val="1767AF"/>
    <a:srgbClr val="96C22C"/>
    <a:srgbClr val="EA567A"/>
    <a:srgbClr val="975186"/>
    <a:srgbClr val="8B30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88122"/>
  </p:normalViewPr>
  <p:slideViewPr>
    <p:cSldViewPr snapToGrid="0" snapToObjects="1">
      <p:cViewPr varScale="1">
        <p:scale>
          <a:sx n="101" d="100"/>
          <a:sy n="101" d="100"/>
        </p:scale>
        <p:origin x="954"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C7472F-F2FB-524D-A3EF-7353A6261AC1}" type="datetimeFigureOut">
              <a:rPr lang="ru-RU" smtClean="0"/>
              <a:pPr/>
              <a:t>01.08.2023</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8DB66D-E58B-8E4B-94FD-A1849460CC7F}" type="slidenum">
              <a:rPr lang="ru-RU" smtClean="0"/>
              <a:pPr/>
              <a:t>‹#›</a:t>
            </a:fld>
            <a:endParaRPr lang="ru-RU"/>
          </a:p>
        </p:txBody>
      </p:sp>
    </p:spTree>
    <p:extLst>
      <p:ext uri="{BB962C8B-B14F-4D97-AF65-F5344CB8AC3E}">
        <p14:creationId xmlns:p14="http://schemas.microsoft.com/office/powerpoint/2010/main" val="14769751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448DB66D-E58B-8E4B-94FD-A1849460CC7F}" type="slidenum">
              <a:rPr lang="ru-RU" smtClean="0"/>
              <a:pPr/>
              <a:t>2</a:t>
            </a:fld>
            <a:endParaRPr lang="ru-RU"/>
          </a:p>
        </p:txBody>
      </p:sp>
    </p:spTree>
    <p:extLst>
      <p:ext uri="{BB962C8B-B14F-4D97-AF65-F5344CB8AC3E}">
        <p14:creationId xmlns:p14="http://schemas.microsoft.com/office/powerpoint/2010/main" val="6611357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48DB66D-E58B-8E4B-94FD-A1849460CC7F}" type="slidenum">
              <a:rPr lang="ru-RU" smtClean="0"/>
              <a:pPr/>
              <a:t>18</a:t>
            </a:fld>
            <a:endParaRPr lang="ru-RU"/>
          </a:p>
        </p:txBody>
      </p:sp>
    </p:spTree>
    <p:extLst>
      <p:ext uri="{BB962C8B-B14F-4D97-AF65-F5344CB8AC3E}">
        <p14:creationId xmlns:p14="http://schemas.microsoft.com/office/powerpoint/2010/main" val="39956088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48DB66D-E58B-8E4B-94FD-A1849460CC7F}" type="slidenum">
              <a:rPr lang="ru-RU" smtClean="0"/>
              <a:pPr/>
              <a:t>19</a:t>
            </a:fld>
            <a:endParaRPr lang="ru-RU"/>
          </a:p>
        </p:txBody>
      </p:sp>
    </p:spTree>
    <p:extLst>
      <p:ext uri="{BB962C8B-B14F-4D97-AF65-F5344CB8AC3E}">
        <p14:creationId xmlns:p14="http://schemas.microsoft.com/office/powerpoint/2010/main" val="17725205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8DB66D-E58B-8E4B-94FD-A1849460CC7F}"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ru-R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284768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48DB66D-E58B-8E4B-94FD-A1849460CC7F}" type="slidenum">
              <a:rPr lang="ru-RU" smtClean="0"/>
              <a:pPr/>
              <a:t>21</a:t>
            </a:fld>
            <a:endParaRPr lang="ru-RU"/>
          </a:p>
        </p:txBody>
      </p:sp>
    </p:spTree>
    <p:extLst>
      <p:ext uri="{BB962C8B-B14F-4D97-AF65-F5344CB8AC3E}">
        <p14:creationId xmlns:p14="http://schemas.microsoft.com/office/powerpoint/2010/main" val="7841887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8DB66D-E58B-8E4B-94FD-A1849460CC7F}"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ru-R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1172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48DB66D-E58B-8E4B-94FD-A1849460CC7F}" type="slidenum">
              <a:rPr lang="ru-RU" smtClean="0"/>
              <a:pPr/>
              <a:t>10</a:t>
            </a:fld>
            <a:endParaRPr lang="ru-RU"/>
          </a:p>
        </p:txBody>
      </p:sp>
    </p:spTree>
    <p:extLst>
      <p:ext uri="{BB962C8B-B14F-4D97-AF65-F5344CB8AC3E}">
        <p14:creationId xmlns:p14="http://schemas.microsoft.com/office/powerpoint/2010/main" val="2628100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48DB66D-E58B-8E4B-94FD-A1849460CC7F}" type="slidenum">
              <a:rPr lang="ru-RU" smtClean="0"/>
              <a:pPr/>
              <a:t>11</a:t>
            </a:fld>
            <a:endParaRPr lang="ru-RU"/>
          </a:p>
        </p:txBody>
      </p:sp>
    </p:spTree>
    <p:extLst>
      <p:ext uri="{BB962C8B-B14F-4D97-AF65-F5344CB8AC3E}">
        <p14:creationId xmlns:p14="http://schemas.microsoft.com/office/powerpoint/2010/main" val="20060072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48DB66D-E58B-8E4B-94FD-A1849460CC7F}" type="slidenum">
              <a:rPr lang="ru-RU" smtClean="0"/>
              <a:pPr/>
              <a:t>12</a:t>
            </a:fld>
            <a:endParaRPr lang="ru-RU"/>
          </a:p>
        </p:txBody>
      </p:sp>
    </p:spTree>
    <p:extLst>
      <p:ext uri="{BB962C8B-B14F-4D97-AF65-F5344CB8AC3E}">
        <p14:creationId xmlns:p14="http://schemas.microsoft.com/office/powerpoint/2010/main" val="42911623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48DB66D-E58B-8E4B-94FD-A1849460CC7F}" type="slidenum">
              <a:rPr lang="ru-RU" smtClean="0"/>
              <a:pPr/>
              <a:t>13</a:t>
            </a:fld>
            <a:endParaRPr lang="ru-RU"/>
          </a:p>
        </p:txBody>
      </p:sp>
    </p:spTree>
    <p:extLst>
      <p:ext uri="{BB962C8B-B14F-4D97-AF65-F5344CB8AC3E}">
        <p14:creationId xmlns:p14="http://schemas.microsoft.com/office/powerpoint/2010/main" val="3251330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48DB66D-E58B-8E4B-94FD-A1849460CC7F}" type="slidenum">
              <a:rPr lang="ru-RU" smtClean="0"/>
              <a:pPr/>
              <a:t>14</a:t>
            </a:fld>
            <a:endParaRPr lang="ru-RU"/>
          </a:p>
        </p:txBody>
      </p:sp>
    </p:spTree>
    <p:extLst>
      <p:ext uri="{BB962C8B-B14F-4D97-AF65-F5344CB8AC3E}">
        <p14:creationId xmlns:p14="http://schemas.microsoft.com/office/powerpoint/2010/main" val="14854054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48DB66D-E58B-8E4B-94FD-A1849460CC7F}" type="slidenum">
              <a:rPr lang="ru-RU" smtClean="0"/>
              <a:pPr/>
              <a:t>15</a:t>
            </a:fld>
            <a:endParaRPr lang="ru-RU"/>
          </a:p>
        </p:txBody>
      </p:sp>
    </p:spTree>
    <p:extLst>
      <p:ext uri="{BB962C8B-B14F-4D97-AF65-F5344CB8AC3E}">
        <p14:creationId xmlns:p14="http://schemas.microsoft.com/office/powerpoint/2010/main" val="20561241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48DB66D-E58B-8E4B-94FD-A1849460CC7F}" type="slidenum">
              <a:rPr lang="ru-RU" smtClean="0"/>
              <a:pPr/>
              <a:t>16</a:t>
            </a:fld>
            <a:endParaRPr lang="ru-RU"/>
          </a:p>
        </p:txBody>
      </p:sp>
    </p:spTree>
    <p:extLst>
      <p:ext uri="{BB962C8B-B14F-4D97-AF65-F5344CB8AC3E}">
        <p14:creationId xmlns:p14="http://schemas.microsoft.com/office/powerpoint/2010/main" val="2189148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48DB66D-E58B-8E4B-94FD-A1849460CC7F}" type="slidenum">
              <a:rPr lang="ru-RU" smtClean="0"/>
              <a:pPr/>
              <a:t>17</a:t>
            </a:fld>
            <a:endParaRPr lang="ru-RU"/>
          </a:p>
        </p:txBody>
      </p:sp>
    </p:spTree>
    <p:extLst>
      <p:ext uri="{BB962C8B-B14F-4D97-AF65-F5344CB8AC3E}">
        <p14:creationId xmlns:p14="http://schemas.microsoft.com/office/powerpoint/2010/main" val="30745951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4882222-EC54-0CE3-F805-AE1EA9CAC0F6}"/>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794C7E8A-A236-CA7B-678B-19D249A432C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C1828608-B2E0-D031-DDCE-BF4627135442}"/>
              </a:ext>
            </a:extLst>
          </p:cNvPr>
          <p:cNvSpPr>
            <a:spLocks noGrp="1"/>
          </p:cNvSpPr>
          <p:nvPr>
            <p:ph type="dt" sz="half" idx="10"/>
          </p:nvPr>
        </p:nvSpPr>
        <p:spPr/>
        <p:txBody>
          <a:bodyPr/>
          <a:lstStyle/>
          <a:p>
            <a:fld id="{63E6B8E1-474D-CE42-A790-A496E3C088F8}" type="datetimeFigureOut">
              <a:rPr lang="ru-RU" smtClean="0"/>
              <a:pPr/>
              <a:t>01.08.2023</a:t>
            </a:fld>
            <a:endParaRPr lang="ru-RU"/>
          </a:p>
        </p:txBody>
      </p:sp>
      <p:sp>
        <p:nvSpPr>
          <p:cNvPr id="5" name="Нижний колонтитул 4">
            <a:extLst>
              <a:ext uri="{FF2B5EF4-FFF2-40B4-BE49-F238E27FC236}">
                <a16:creationId xmlns:a16="http://schemas.microsoft.com/office/drawing/2014/main" id="{53DB852F-3052-0EBF-B1E8-6B6EAD202F28}"/>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1415680B-5D47-74C1-B8AD-2F4F58CBA156}"/>
              </a:ext>
            </a:extLst>
          </p:cNvPr>
          <p:cNvSpPr>
            <a:spLocks noGrp="1"/>
          </p:cNvSpPr>
          <p:nvPr>
            <p:ph type="sldNum" sz="quarter" idx="12"/>
          </p:nvPr>
        </p:nvSpPr>
        <p:spPr/>
        <p:txBody>
          <a:bodyPr/>
          <a:lstStyle/>
          <a:p>
            <a:fld id="{B3F74CFF-0664-AB4A-A046-907D1D726128}" type="slidenum">
              <a:rPr lang="ru-RU" smtClean="0"/>
              <a:pPr/>
              <a:t>‹#›</a:t>
            </a:fld>
            <a:endParaRPr lang="ru-RU"/>
          </a:p>
        </p:txBody>
      </p:sp>
    </p:spTree>
    <p:extLst>
      <p:ext uri="{BB962C8B-B14F-4D97-AF65-F5344CB8AC3E}">
        <p14:creationId xmlns:p14="http://schemas.microsoft.com/office/powerpoint/2010/main" val="27354709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E3AE358-3BA7-DD27-FA93-F697D0867875}"/>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31A406C8-1DA7-A4D5-A3B5-C7C574303B2F}"/>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7A7DC491-858D-3439-5F59-388B260C65F7}"/>
              </a:ext>
            </a:extLst>
          </p:cNvPr>
          <p:cNvSpPr>
            <a:spLocks noGrp="1"/>
          </p:cNvSpPr>
          <p:nvPr>
            <p:ph type="dt" sz="half" idx="10"/>
          </p:nvPr>
        </p:nvSpPr>
        <p:spPr/>
        <p:txBody>
          <a:bodyPr/>
          <a:lstStyle/>
          <a:p>
            <a:fld id="{63E6B8E1-474D-CE42-A790-A496E3C088F8}" type="datetimeFigureOut">
              <a:rPr lang="ru-RU" smtClean="0"/>
              <a:pPr/>
              <a:t>01.08.2023</a:t>
            </a:fld>
            <a:endParaRPr lang="ru-RU"/>
          </a:p>
        </p:txBody>
      </p:sp>
      <p:sp>
        <p:nvSpPr>
          <p:cNvPr id="5" name="Нижний колонтитул 4">
            <a:extLst>
              <a:ext uri="{FF2B5EF4-FFF2-40B4-BE49-F238E27FC236}">
                <a16:creationId xmlns:a16="http://schemas.microsoft.com/office/drawing/2014/main" id="{A2A0DA28-9BC3-C0C3-A234-CB9F6D342DCE}"/>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7C6F2465-E9B8-D2A8-63AD-2716EA1555EB}"/>
              </a:ext>
            </a:extLst>
          </p:cNvPr>
          <p:cNvSpPr>
            <a:spLocks noGrp="1"/>
          </p:cNvSpPr>
          <p:nvPr>
            <p:ph type="sldNum" sz="quarter" idx="12"/>
          </p:nvPr>
        </p:nvSpPr>
        <p:spPr/>
        <p:txBody>
          <a:bodyPr/>
          <a:lstStyle/>
          <a:p>
            <a:fld id="{B3F74CFF-0664-AB4A-A046-907D1D726128}" type="slidenum">
              <a:rPr lang="ru-RU" smtClean="0"/>
              <a:pPr/>
              <a:t>‹#›</a:t>
            </a:fld>
            <a:endParaRPr lang="ru-RU"/>
          </a:p>
        </p:txBody>
      </p:sp>
    </p:spTree>
    <p:extLst>
      <p:ext uri="{BB962C8B-B14F-4D97-AF65-F5344CB8AC3E}">
        <p14:creationId xmlns:p14="http://schemas.microsoft.com/office/powerpoint/2010/main" val="17433708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12DE7B43-585F-A866-65D8-06B32A026D48}"/>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56C9116A-3A5E-7411-D5F0-93F04D488402}"/>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3358761D-2844-F508-2C85-7FB3EC5167F9}"/>
              </a:ext>
            </a:extLst>
          </p:cNvPr>
          <p:cNvSpPr>
            <a:spLocks noGrp="1"/>
          </p:cNvSpPr>
          <p:nvPr>
            <p:ph type="dt" sz="half" idx="10"/>
          </p:nvPr>
        </p:nvSpPr>
        <p:spPr/>
        <p:txBody>
          <a:bodyPr/>
          <a:lstStyle/>
          <a:p>
            <a:fld id="{63E6B8E1-474D-CE42-A790-A496E3C088F8}" type="datetimeFigureOut">
              <a:rPr lang="ru-RU" smtClean="0"/>
              <a:pPr/>
              <a:t>01.08.2023</a:t>
            </a:fld>
            <a:endParaRPr lang="ru-RU"/>
          </a:p>
        </p:txBody>
      </p:sp>
      <p:sp>
        <p:nvSpPr>
          <p:cNvPr id="5" name="Нижний колонтитул 4">
            <a:extLst>
              <a:ext uri="{FF2B5EF4-FFF2-40B4-BE49-F238E27FC236}">
                <a16:creationId xmlns:a16="http://schemas.microsoft.com/office/drawing/2014/main" id="{2574672B-3563-0E1B-C26C-8483902E9733}"/>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BC0CF89C-3807-1BDB-8206-CFF1B7010AA8}"/>
              </a:ext>
            </a:extLst>
          </p:cNvPr>
          <p:cNvSpPr>
            <a:spLocks noGrp="1"/>
          </p:cNvSpPr>
          <p:nvPr>
            <p:ph type="sldNum" sz="quarter" idx="12"/>
          </p:nvPr>
        </p:nvSpPr>
        <p:spPr/>
        <p:txBody>
          <a:bodyPr/>
          <a:lstStyle/>
          <a:p>
            <a:fld id="{B3F74CFF-0664-AB4A-A046-907D1D726128}" type="slidenum">
              <a:rPr lang="ru-RU" smtClean="0"/>
              <a:pPr/>
              <a:t>‹#›</a:t>
            </a:fld>
            <a:endParaRPr lang="ru-RU"/>
          </a:p>
        </p:txBody>
      </p:sp>
    </p:spTree>
    <p:extLst>
      <p:ext uri="{BB962C8B-B14F-4D97-AF65-F5344CB8AC3E}">
        <p14:creationId xmlns:p14="http://schemas.microsoft.com/office/powerpoint/2010/main" val="4100131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8C77BFA-2C45-5A5B-75D8-5133DD80714D}"/>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ED5CFA13-1EF2-BE5A-FE6F-AA85DA60A712}"/>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8AEAF667-C776-62AF-596B-92D1F1378E3E}"/>
              </a:ext>
            </a:extLst>
          </p:cNvPr>
          <p:cNvSpPr>
            <a:spLocks noGrp="1"/>
          </p:cNvSpPr>
          <p:nvPr>
            <p:ph type="dt" sz="half" idx="10"/>
          </p:nvPr>
        </p:nvSpPr>
        <p:spPr/>
        <p:txBody>
          <a:bodyPr/>
          <a:lstStyle/>
          <a:p>
            <a:fld id="{63E6B8E1-474D-CE42-A790-A496E3C088F8}" type="datetimeFigureOut">
              <a:rPr lang="ru-RU" smtClean="0"/>
              <a:pPr/>
              <a:t>01.08.2023</a:t>
            </a:fld>
            <a:endParaRPr lang="ru-RU"/>
          </a:p>
        </p:txBody>
      </p:sp>
      <p:sp>
        <p:nvSpPr>
          <p:cNvPr id="5" name="Нижний колонтитул 4">
            <a:extLst>
              <a:ext uri="{FF2B5EF4-FFF2-40B4-BE49-F238E27FC236}">
                <a16:creationId xmlns:a16="http://schemas.microsoft.com/office/drawing/2014/main" id="{DBAC9A05-CFFB-C0CC-33B2-FFF14FB158DE}"/>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864C6D50-A2A3-C239-43CD-C0CF2C21CA98}"/>
              </a:ext>
            </a:extLst>
          </p:cNvPr>
          <p:cNvSpPr>
            <a:spLocks noGrp="1"/>
          </p:cNvSpPr>
          <p:nvPr>
            <p:ph type="sldNum" sz="quarter" idx="12"/>
          </p:nvPr>
        </p:nvSpPr>
        <p:spPr/>
        <p:txBody>
          <a:bodyPr/>
          <a:lstStyle/>
          <a:p>
            <a:fld id="{B3F74CFF-0664-AB4A-A046-907D1D726128}" type="slidenum">
              <a:rPr lang="ru-RU" smtClean="0"/>
              <a:pPr/>
              <a:t>‹#›</a:t>
            </a:fld>
            <a:endParaRPr lang="ru-RU"/>
          </a:p>
        </p:txBody>
      </p:sp>
    </p:spTree>
    <p:extLst>
      <p:ext uri="{BB962C8B-B14F-4D97-AF65-F5344CB8AC3E}">
        <p14:creationId xmlns:p14="http://schemas.microsoft.com/office/powerpoint/2010/main" val="24502913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7E4497F-00F8-D591-A7DC-3102D16FE4D3}"/>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998CA9AC-A1FC-A8C1-A730-B39DB9464CA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5F3B42E7-9C3A-FE4F-9BD4-98957F24060A}"/>
              </a:ext>
            </a:extLst>
          </p:cNvPr>
          <p:cNvSpPr>
            <a:spLocks noGrp="1"/>
          </p:cNvSpPr>
          <p:nvPr>
            <p:ph type="dt" sz="half" idx="10"/>
          </p:nvPr>
        </p:nvSpPr>
        <p:spPr/>
        <p:txBody>
          <a:bodyPr/>
          <a:lstStyle/>
          <a:p>
            <a:fld id="{63E6B8E1-474D-CE42-A790-A496E3C088F8}" type="datetimeFigureOut">
              <a:rPr lang="ru-RU" smtClean="0"/>
              <a:pPr/>
              <a:t>01.08.2023</a:t>
            </a:fld>
            <a:endParaRPr lang="ru-RU"/>
          </a:p>
        </p:txBody>
      </p:sp>
      <p:sp>
        <p:nvSpPr>
          <p:cNvPr id="5" name="Нижний колонтитул 4">
            <a:extLst>
              <a:ext uri="{FF2B5EF4-FFF2-40B4-BE49-F238E27FC236}">
                <a16:creationId xmlns:a16="http://schemas.microsoft.com/office/drawing/2014/main" id="{010831D9-F16F-3298-8809-5EE544DE2F73}"/>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00BC90CD-B039-5DDB-2017-8EAF6727A63B}"/>
              </a:ext>
            </a:extLst>
          </p:cNvPr>
          <p:cNvSpPr>
            <a:spLocks noGrp="1"/>
          </p:cNvSpPr>
          <p:nvPr>
            <p:ph type="sldNum" sz="quarter" idx="12"/>
          </p:nvPr>
        </p:nvSpPr>
        <p:spPr/>
        <p:txBody>
          <a:bodyPr/>
          <a:lstStyle/>
          <a:p>
            <a:fld id="{B3F74CFF-0664-AB4A-A046-907D1D726128}" type="slidenum">
              <a:rPr lang="ru-RU" smtClean="0"/>
              <a:pPr/>
              <a:t>‹#›</a:t>
            </a:fld>
            <a:endParaRPr lang="ru-RU"/>
          </a:p>
        </p:txBody>
      </p:sp>
    </p:spTree>
    <p:extLst>
      <p:ext uri="{BB962C8B-B14F-4D97-AF65-F5344CB8AC3E}">
        <p14:creationId xmlns:p14="http://schemas.microsoft.com/office/powerpoint/2010/main" val="735319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A342FDC-89BE-9406-5EEB-045D7299EE1F}"/>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2C2BEC16-BCCB-3E4D-51C8-532A8E96D50B}"/>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D14B55D2-81DF-5E9E-10BC-A2A21B25C04F}"/>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87FCB01D-6642-9077-848C-5B7413472F1D}"/>
              </a:ext>
            </a:extLst>
          </p:cNvPr>
          <p:cNvSpPr>
            <a:spLocks noGrp="1"/>
          </p:cNvSpPr>
          <p:nvPr>
            <p:ph type="dt" sz="half" idx="10"/>
          </p:nvPr>
        </p:nvSpPr>
        <p:spPr/>
        <p:txBody>
          <a:bodyPr/>
          <a:lstStyle/>
          <a:p>
            <a:fld id="{63E6B8E1-474D-CE42-A790-A496E3C088F8}" type="datetimeFigureOut">
              <a:rPr lang="ru-RU" smtClean="0"/>
              <a:pPr/>
              <a:t>01.08.2023</a:t>
            </a:fld>
            <a:endParaRPr lang="ru-RU"/>
          </a:p>
        </p:txBody>
      </p:sp>
      <p:sp>
        <p:nvSpPr>
          <p:cNvPr id="6" name="Нижний колонтитул 5">
            <a:extLst>
              <a:ext uri="{FF2B5EF4-FFF2-40B4-BE49-F238E27FC236}">
                <a16:creationId xmlns:a16="http://schemas.microsoft.com/office/drawing/2014/main" id="{E956EB81-CC5F-0C84-E1D2-0117CA733EF6}"/>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52AC7613-5B8A-DC6E-C0CA-B725A0506E34}"/>
              </a:ext>
            </a:extLst>
          </p:cNvPr>
          <p:cNvSpPr>
            <a:spLocks noGrp="1"/>
          </p:cNvSpPr>
          <p:nvPr>
            <p:ph type="sldNum" sz="quarter" idx="12"/>
          </p:nvPr>
        </p:nvSpPr>
        <p:spPr/>
        <p:txBody>
          <a:bodyPr/>
          <a:lstStyle/>
          <a:p>
            <a:fld id="{B3F74CFF-0664-AB4A-A046-907D1D726128}" type="slidenum">
              <a:rPr lang="ru-RU" smtClean="0"/>
              <a:pPr/>
              <a:t>‹#›</a:t>
            </a:fld>
            <a:endParaRPr lang="ru-RU"/>
          </a:p>
        </p:txBody>
      </p:sp>
    </p:spTree>
    <p:extLst>
      <p:ext uri="{BB962C8B-B14F-4D97-AF65-F5344CB8AC3E}">
        <p14:creationId xmlns:p14="http://schemas.microsoft.com/office/powerpoint/2010/main" val="2646972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CA4D775-198C-A3EE-7401-1FEE33EC794E}"/>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DDF7D98B-693A-4EC7-6D45-0514F2280DF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956CF8D1-1D4A-322E-88D4-381CBEDD4633}"/>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9C37A219-2B57-0324-89F5-BC180B850A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B2BA69AB-F611-D2D6-1367-8B0E38507135}"/>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C78594DB-EDF1-124E-AB6F-DEF7E1B08402}"/>
              </a:ext>
            </a:extLst>
          </p:cNvPr>
          <p:cNvSpPr>
            <a:spLocks noGrp="1"/>
          </p:cNvSpPr>
          <p:nvPr>
            <p:ph type="dt" sz="half" idx="10"/>
          </p:nvPr>
        </p:nvSpPr>
        <p:spPr/>
        <p:txBody>
          <a:bodyPr/>
          <a:lstStyle/>
          <a:p>
            <a:fld id="{63E6B8E1-474D-CE42-A790-A496E3C088F8}" type="datetimeFigureOut">
              <a:rPr lang="ru-RU" smtClean="0"/>
              <a:pPr/>
              <a:t>01.08.2023</a:t>
            </a:fld>
            <a:endParaRPr lang="ru-RU"/>
          </a:p>
        </p:txBody>
      </p:sp>
      <p:sp>
        <p:nvSpPr>
          <p:cNvPr id="8" name="Нижний колонтитул 7">
            <a:extLst>
              <a:ext uri="{FF2B5EF4-FFF2-40B4-BE49-F238E27FC236}">
                <a16:creationId xmlns:a16="http://schemas.microsoft.com/office/drawing/2014/main" id="{DDE918E6-D910-5B2C-B992-59C13B6EFC4C}"/>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CB1F7927-1350-A94E-8E11-86099CADC9DD}"/>
              </a:ext>
            </a:extLst>
          </p:cNvPr>
          <p:cNvSpPr>
            <a:spLocks noGrp="1"/>
          </p:cNvSpPr>
          <p:nvPr>
            <p:ph type="sldNum" sz="quarter" idx="12"/>
          </p:nvPr>
        </p:nvSpPr>
        <p:spPr/>
        <p:txBody>
          <a:bodyPr/>
          <a:lstStyle/>
          <a:p>
            <a:fld id="{B3F74CFF-0664-AB4A-A046-907D1D726128}" type="slidenum">
              <a:rPr lang="ru-RU" smtClean="0"/>
              <a:pPr/>
              <a:t>‹#›</a:t>
            </a:fld>
            <a:endParaRPr lang="ru-RU"/>
          </a:p>
        </p:txBody>
      </p:sp>
    </p:spTree>
    <p:extLst>
      <p:ext uri="{BB962C8B-B14F-4D97-AF65-F5344CB8AC3E}">
        <p14:creationId xmlns:p14="http://schemas.microsoft.com/office/powerpoint/2010/main" val="2267272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BDE7E1A-AA93-3DB2-50ED-129AAC8C0517}"/>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33D78CDD-C2D6-F4DE-98F0-FDB5E551D240}"/>
              </a:ext>
            </a:extLst>
          </p:cNvPr>
          <p:cNvSpPr>
            <a:spLocks noGrp="1"/>
          </p:cNvSpPr>
          <p:nvPr>
            <p:ph type="dt" sz="half" idx="10"/>
          </p:nvPr>
        </p:nvSpPr>
        <p:spPr/>
        <p:txBody>
          <a:bodyPr/>
          <a:lstStyle/>
          <a:p>
            <a:fld id="{63E6B8E1-474D-CE42-A790-A496E3C088F8}" type="datetimeFigureOut">
              <a:rPr lang="ru-RU" smtClean="0"/>
              <a:pPr/>
              <a:t>01.08.2023</a:t>
            </a:fld>
            <a:endParaRPr lang="ru-RU"/>
          </a:p>
        </p:txBody>
      </p:sp>
      <p:sp>
        <p:nvSpPr>
          <p:cNvPr id="4" name="Нижний колонтитул 3">
            <a:extLst>
              <a:ext uri="{FF2B5EF4-FFF2-40B4-BE49-F238E27FC236}">
                <a16:creationId xmlns:a16="http://schemas.microsoft.com/office/drawing/2014/main" id="{C5085F76-3E2A-776F-EB7D-95C5D8B63977}"/>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93B0250F-741F-1636-DB38-CC21C6CD98E5}"/>
              </a:ext>
            </a:extLst>
          </p:cNvPr>
          <p:cNvSpPr>
            <a:spLocks noGrp="1"/>
          </p:cNvSpPr>
          <p:nvPr>
            <p:ph type="sldNum" sz="quarter" idx="12"/>
          </p:nvPr>
        </p:nvSpPr>
        <p:spPr/>
        <p:txBody>
          <a:bodyPr/>
          <a:lstStyle/>
          <a:p>
            <a:fld id="{B3F74CFF-0664-AB4A-A046-907D1D726128}" type="slidenum">
              <a:rPr lang="ru-RU" smtClean="0"/>
              <a:pPr/>
              <a:t>‹#›</a:t>
            </a:fld>
            <a:endParaRPr lang="ru-RU"/>
          </a:p>
        </p:txBody>
      </p:sp>
    </p:spTree>
    <p:extLst>
      <p:ext uri="{BB962C8B-B14F-4D97-AF65-F5344CB8AC3E}">
        <p14:creationId xmlns:p14="http://schemas.microsoft.com/office/powerpoint/2010/main" val="12853255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0CECA3FF-DE3F-4FA9-ACD4-4E7D25260B6C}"/>
              </a:ext>
            </a:extLst>
          </p:cNvPr>
          <p:cNvSpPr>
            <a:spLocks noGrp="1"/>
          </p:cNvSpPr>
          <p:nvPr>
            <p:ph type="dt" sz="half" idx="10"/>
          </p:nvPr>
        </p:nvSpPr>
        <p:spPr/>
        <p:txBody>
          <a:bodyPr/>
          <a:lstStyle/>
          <a:p>
            <a:fld id="{63E6B8E1-474D-CE42-A790-A496E3C088F8}" type="datetimeFigureOut">
              <a:rPr lang="ru-RU" smtClean="0"/>
              <a:pPr/>
              <a:t>01.08.2023</a:t>
            </a:fld>
            <a:endParaRPr lang="ru-RU"/>
          </a:p>
        </p:txBody>
      </p:sp>
      <p:sp>
        <p:nvSpPr>
          <p:cNvPr id="3" name="Нижний колонтитул 2">
            <a:extLst>
              <a:ext uri="{FF2B5EF4-FFF2-40B4-BE49-F238E27FC236}">
                <a16:creationId xmlns:a16="http://schemas.microsoft.com/office/drawing/2014/main" id="{934291AD-2427-C6E2-0980-2B7D8DCB7991}"/>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C3DB20F0-7E45-0378-E5E4-F60F0844EAD6}"/>
              </a:ext>
            </a:extLst>
          </p:cNvPr>
          <p:cNvSpPr>
            <a:spLocks noGrp="1"/>
          </p:cNvSpPr>
          <p:nvPr>
            <p:ph type="sldNum" sz="quarter" idx="12"/>
          </p:nvPr>
        </p:nvSpPr>
        <p:spPr/>
        <p:txBody>
          <a:bodyPr/>
          <a:lstStyle/>
          <a:p>
            <a:fld id="{B3F74CFF-0664-AB4A-A046-907D1D726128}" type="slidenum">
              <a:rPr lang="ru-RU" smtClean="0"/>
              <a:pPr/>
              <a:t>‹#›</a:t>
            </a:fld>
            <a:endParaRPr lang="ru-RU"/>
          </a:p>
        </p:txBody>
      </p:sp>
    </p:spTree>
    <p:extLst>
      <p:ext uri="{BB962C8B-B14F-4D97-AF65-F5344CB8AC3E}">
        <p14:creationId xmlns:p14="http://schemas.microsoft.com/office/powerpoint/2010/main" val="2353630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6265491-6B88-EF2B-85EA-8DAC32F1A989}"/>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5E9718D7-2F22-5B31-A10C-AFCB18AFD30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B74C4743-43AF-665F-508E-BF43CF6EA5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7495FE06-1A8C-C64D-9C85-2E10AD240062}"/>
              </a:ext>
            </a:extLst>
          </p:cNvPr>
          <p:cNvSpPr>
            <a:spLocks noGrp="1"/>
          </p:cNvSpPr>
          <p:nvPr>
            <p:ph type="dt" sz="half" idx="10"/>
          </p:nvPr>
        </p:nvSpPr>
        <p:spPr/>
        <p:txBody>
          <a:bodyPr/>
          <a:lstStyle/>
          <a:p>
            <a:fld id="{63E6B8E1-474D-CE42-A790-A496E3C088F8}" type="datetimeFigureOut">
              <a:rPr lang="ru-RU" smtClean="0"/>
              <a:pPr/>
              <a:t>01.08.2023</a:t>
            </a:fld>
            <a:endParaRPr lang="ru-RU"/>
          </a:p>
        </p:txBody>
      </p:sp>
      <p:sp>
        <p:nvSpPr>
          <p:cNvPr id="6" name="Нижний колонтитул 5">
            <a:extLst>
              <a:ext uri="{FF2B5EF4-FFF2-40B4-BE49-F238E27FC236}">
                <a16:creationId xmlns:a16="http://schemas.microsoft.com/office/drawing/2014/main" id="{65F9AFA6-BC15-9416-1518-A1034CBE1FF8}"/>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002A5C80-4F4F-2C46-6D54-EDEA7BB1FB90}"/>
              </a:ext>
            </a:extLst>
          </p:cNvPr>
          <p:cNvSpPr>
            <a:spLocks noGrp="1"/>
          </p:cNvSpPr>
          <p:nvPr>
            <p:ph type="sldNum" sz="quarter" idx="12"/>
          </p:nvPr>
        </p:nvSpPr>
        <p:spPr/>
        <p:txBody>
          <a:bodyPr/>
          <a:lstStyle/>
          <a:p>
            <a:fld id="{B3F74CFF-0664-AB4A-A046-907D1D726128}" type="slidenum">
              <a:rPr lang="ru-RU" smtClean="0"/>
              <a:pPr/>
              <a:t>‹#›</a:t>
            </a:fld>
            <a:endParaRPr lang="ru-RU"/>
          </a:p>
        </p:txBody>
      </p:sp>
    </p:spTree>
    <p:extLst>
      <p:ext uri="{BB962C8B-B14F-4D97-AF65-F5344CB8AC3E}">
        <p14:creationId xmlns:p14="http://schemas.microsoft.com/office/powerpoint/2010/main" val="2265046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223BFDA-EA8C-0F6A-49CB-63DAE158EEA7}"/>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40F67B04-C8C2-8A37-BDF5-0014435079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B5C0DD6D-2180-4B2D-05CD-B377EAB422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FFAA6B5E-9D15-67E8-3770-32B18AC83DB6}"/>
              </a:ext>
            </a:extLst>
          </p:cNvPr>
          <p:cNvSpPr>
            <a:spLocks noGrp="1"/>
          </p:cNvSpPr>
          <p:nvPr>
            <p:ph type="dt" sz="half" idx="10"/>
          </p:nvPr>
        </p:nvSpPr>
        <p:spPr/>
        <p:txBody>
          <a:bodyPr/>
          <a:lstStyle/>
          <a:p>
            <a:fld id="{63E6B8E1-474D-CE42-A790-A496E3C088F8}" type="datetimeFigureOut">
              <a:rPr lang="ru-RU" smtClean="0"/>
              <a:pPr/>
              <a:t>01.08.2023</a:t>
            </a:fld>
            <a:endParaRPr lang="ru-RU"/>
          </a:p>
        </p:txBody>
      </p:sp>
      <p:sp>
        <p:nvSpPr>
          <p:cNvPr id="6" name="Нижний колонтитул 5">
            <a:extLst>
              <a:ext uri="{FF2B5EF4-FFF2-40B4-BE49-F238E27FC236}">
                <a16:creationId xmlns:a16="http://schemas.microsoft.com/office/drawing/2014/main" id="{83C072B6-AA62-536C-0C9E-EFC87FC7F305}"/>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2AF7C76A-EE66-F306-7B97-A48635DBDAAE}"/>
              </a:ext>
            </a:extLst>
          </p:cNvPr>
          <p:cNvSpPr>
            <a:spLocks noGrp="1"/>
          </p:cNvSpPr>
          <p:nvPr>
            <p:ph type="sldNum" sz="quarter" idx="12"/>
          </p:nvPr>
        </p:nvSpPr>
        <p:spPr/>
        <p:txBody>
          <a:bodyPr/>
          <a:lstStyle/>
          <a:p>
            <a:fld id="{B3F74CFF-0664-AB4A-A046-907D1D726128}" type="slidenum">
              <a:rPr lang="ru-RU" smtClean="0"/>
              <a:pPr/>
              <a:t>‹#›</a:t>
            </a:fld>
            <a:endParaRPr lang="ru-RU"/>
          </a:p>
        </p:txBody>
      </p:sp>
    </p:spTree>
    <p:extLst>
      <p:ext uri="{BB962C8B-B14F-4D97-AF65-F5344CB8AC3E}">
        <p14:creationId xmlns:p14="http://schemas.microsoft.com/office/powerpoint/2010/main" val="23575526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A8C249D-45D1-88E9-DCC7-3ED44BBDBE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C72D1988-904E-C0D5-D23A-9799C8E3E4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AFCEC752-5FD8-A089-69E6-3BA022AF63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E6B8E1-474D-CE42-A790-A496E3C088F8}" type="datetimeFigureOut">
              <a:rPr lang="ru-RU" smtClean="0"/>
              <a:pPr/>
              <a:t>01.08.2023</a:t>
            </a:fld>
            <a:endParaRPr lang="ru-RU"/>
          </a:p>
        </p:txBody>
      </p:sp>
      <p:sp>
        <p:nvSpPr>
          <p:cNvPr id="5" name="Нижний колонтитул 4">
            <a:extLst>
              <a:ext uri="{FF2B5EF4-FFF2-40B4-BE49-F238E27FC236}">
                <a16:creationId xmlns:a16="http://schemas.microsoft.com/office/drawing/2014/main" id="{218F86DB-FE73-0ED2-A387-4B52ED55DC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0ED77EFC-8614-8DA0-04D5-066DEA763D7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F74CFF-0664-AB4A-A046-907D1D726128}" type="slidenum">
              <a:rPr lang="ru-RU" smtClean="0"/>
              <a:pPr/>
              <a:t>‹#›</a:t>
            </a:fld>
            <a:endParaRPr lang="ru-RU"/>
          </a:p>
        </p:txBody>
      </p:sp>
    </p:spTree>
    <p:extLst>
      <p:ext uri="{BB962C8B-B14F-4D97-AF65-F5344CB8AC3E}">
        <p14:creationId xmlns:p14="http://schemas.microsoft.com/office/powerpoint/2010/main" val="1413986706"/>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fif"/><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hemeOverride" Target="../theme/themeOverride9.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hemeOverride" Target="../theme/themeOverride10.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hemeOverride" Target="../theme/themeOverride1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hemeOverride" Target="../theme/themeOverride1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hemeOverride" Target="../theme/themeOverride1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hemeOverride" Target="../theme/themeOverride14.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hemeOverride" Target="../theme/themeOverride15.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hemeOverride" Target="../theme/themeOverride16.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hemeOverride" Target="../theme/themeOverride17.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hemeOverride" Target="../theme/themeOverride18.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2.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hemeOverride" Target="../theme/themeOverride19.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hemeOverride" Target="../theme/themeOverride20.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hemeOverride" Target="../theme/themeOverride21.xml"/><Relationship Id="rId4" Type="http://schemas.openxmlformats.org/officeDocument/2006/relationships/image" Target="../media/image7.jpeg"/></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Layout" Target="../slideLayouts/slideLayout2.xml"/><Relationship Id="rId1" Type="http://schemas.openxmlformats.org/officeDocument/2006/relationships/themeOverride" Target="../theme/themeOverride5.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6.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7.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20000">
              <a:srgbClr val="FBD27C"/>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70068" y="2669083"/>
            <a:ext cx="11521932" cy="1519834"/>
          </a:xfrm>
        </p:spPr>
        <p:txBody>
          <a:bodyPr>
            <a:normAutofit fontScale="90000"/>
          </a:bodyPr>
          <a:lstStyle/>
          <a:p>
            <a:r>
              <a:rPr lang="ru-RU" sz="3600" b="1" i="0" dirty="0" smtClean="0">
                <a:solidFill>
                  <a:srgbClr val="222222"/>
                </a:solidFill>
                <a:effectLst/>
                <a:latin typeface="Helvetica" panose="020B0604020202020204" pitchFamily="34" charset="0"/>
                <a:cs typeface="Helvetica" panose="020B0604020202020204" pitchFamily="34" charset="0"/>
              </a:rPr>
              <a:t/>
            </a:r>
            <a:br>
              <a:rPr lang="ru-RU" sz="3600" b="1" i="0" dirty="0" smtClean="0">
                <a:solidFill>
                  <a:srgbClr val="222222"/>
                </a:solidFill>
                <a:effectLst/>
                <a:latin typeface="Helvetica" panose="020B0604020202020204" pitchFamily="34" charset="0"/>
                <a:cs typeface="Helvetica" panose="020B0604020202020204" pitchFamily="34" charset="0"/>
              </a:rPr>
            </a:br>
            <a:r>
              <a:rPr lang="ru-RU" sz="3600" b="1" dirty="0">
                <a:solidFill>
                  <a:srgbClr val="222222"/>
                </a:solidFill>
                <a:latin typeface="Helvetica" panose="020B0604020202020204" pitchFamily="34" charset="0"/>
                <a:cs typeface="Helvetica" panose="020B0604020202020204" pitchFamily="34" charset="0"/>
              </a:rPr>
              <a:t/>
            </a:r>
            <a:br>
              <a:rPr lang="ru-RU" sz="3600" b="1" dirty="0">
                <a:solidFill>
                  <a:srgbClr val="222222"/>
                </a:solidFill>
                <a:latin typeface="Helvetica" panose="020B0604020202020204" pitchFamily="34" charset="0"/>
                <a:cs typeface="Helvetica" panose="020B0604020202020204" pitchFamily="34" charset="0"/>
              </a:rPr>
            </a:br>
            <a:r>
              <a:rPr lang="ru-RU" sz="5300" i="0" dirty="0" smtClean="0">
                <a:solidFill>
                  <a:srgbClr val="222222"/>
                </a:solidFill>
                <a:effectLst/>
                <a:latin typeface="Helvetica" panose="020B0604020202020204" pitchFamily="34" charset="0"/>
                <a:cs typeface="Helvetica" panose="020B0604020202020204" pitchFamily="34" charset="0"/>
              </a:rPr>
              <a:t>Тема:</a:t>
            </a:r>
            <a:r>
              <a:rPr lang="ru-RU" sz="5300" b="1" i="0" u="sng" dirty="0">
                <a:solidFill>
                  <a:srgbClr val="222222"/>
                </a:solidFill>
                <a:effectLst/>
                <a:latin typeface="Helvetica" panose="020B0604020202020204" pitchFamily="34" charset="0"/>
                <a:cs typeface="Helvetica" panose="020B0604020202020204" pitchFamily="34" charset="0"/>
              </a:rPr>
              <a:t/>
            </a:r>
            <a:br>
              <a:rPr lang="ru-RU" sz="5300" b="1" i="0" u="sng" dirty="0">
                <a:solidFill>
                  <a:srgbClr val="222222"/>
                </a:solidFill>
                <a:effectLst/>
                <a:latin typeface="Helvetica" panose="020B0604020202020204" pitchFamily="34" charset="0"/>
                <a:cs typeface="Helvetica" panose="020B0604020202020204" pitchFamily="34" charset="0"/>
              </a:rPr>
            </a:br>
            <a:r>
              <a:rPr lang="ru-RU" sz="5300" dirty="0" smtClean="0"/>
              <a:t>«Профилактика  эмоционального  (профессионального) </a:t>
            </a:r>
            <a:r>
              <a:rPr lang="ru-RU" sz="5300" smtClean="0"/>
              <a:t>выгорания специалистов»</a:t>
            </a:r>
            <a:endParaRPr lang="ru-RU" sz="5300" dirty="0"/>
          </a:p>
        </p:txBody>
      </p:sp>
      <p:pic>
        <p:nvPicPr>
          <p:cNvPr id="5" name="Рисунок 4">
            <a:extLst>
              <a:ext uri="{FF2B5EF4-FFF2-40B4-BE49-F238E27FC236}">
                <a16:creationId xmlns:a16="http://schemas.microsoft.com/office/drawing/2014/main" id="{18AC218D-DA1E-81F8-B433-997EA8253825}"/>
              </a:ext>
            </a:extLst>
          </p:cNvPr>
          <p:cNvPicPr>
            <a:picLocks noChangeAspect="1"/>
          </p:cNvPicPr>
          <p:nvPr/>
        </p:nvPicPr>
        <p:blipFill>
          <a:blip r:embed="rId3"/>
          <a:stretch>
            <a:fillRect/>
          </a:stretch>
        </p:blipFill>
        <p:spPr>
          <a:xfrm>
            <a:off x="10096499" y="0"/>
            <a:ext cx="2095499" cy="2007025"/>
          </a:xfrm>
          <a:prstGeom prst="rect">
            <a:avLst/>
          </a:prstGeom>
        </p:spPr>
      </p:pic>
    </p:spTree>
    <p:extLst>
      <p:ext uri="{BB962C8B-B14F-4D97-AF65-F5344CB8AC3E}">
        <p14:creationId xmlns:p14="http://schemas.microsoft.com/office/powerpoint/2010/main" val="1962333627"/>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20000">
              <a:srgbClr val="FBD27C"/>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67560" y="586645"/>
            <a:ext cx="11057500" cy="932439"/>
          </a:xfrm>
        </p:spPr>
        <p:txBody>
          <a:bodyPr>
            <a:noAutofit/>
          </a:bodyPr>
          <a:lstStyle/>
          <a:p>
            <a:pPr algn="just"/>
            <a:r>
              <a:rPr lang="ru-RU" sz="3200" b="1" dirty="0">
                <a:latin typeface="Helvetica" charset="0"/>
                <a:ea typeface="Helvetica" charset="0"/>
                <a:cs typeface="Helvetica" charset="0"/>
              </a:rPr>
              <a:t>Психологические барьеры</a:t>
            </a:r>
          </a:p>
        </p:txBody>
      </p:sp>
      <p:sp>
        <p:nvSpPr>
          <p:cNvPr id="4" name="TextBox 3">
            <a:extLst>
              <a:ext uri="{FF2B5EF4-FFF2-40B4-BE49-F238E27FC236}">
                <a16:creationId xmlns:a16="http://schemas.microsoft.com/office/drawing/2014/main" id="{18B77589-50BF-30E3-F9C1-F7B2DCFD319F}"/>
              </a:ext>
            </a:extLst>
          </p:cNvPr>
          <p:cNvSpPr txBox="1"/>
          <p:nvPr/>
        </p:nvSpPr>
        <p:spPr>
          <a:xfrm>
            <a:off x="567250" y="1799759"/>
            <a:ext cx="11057500" cy="1815882"/>
          </a:xfrm>
          <a:prstGeom prst="rect">
            <a:avLst/>
          </a:prstGeom>
          <a:noFill/>
        </p:spPr>
        <p:txBody>
          <a:bodyPr wrap="square">
            <a:spAutoFit/>
          </a:bodyPr>
          <a:lstStyle/>
          <a:p>
            <a:r>
              <a:rPr lang="ru-RU" sz="2800" dirty="0">
                <a:latin typeface="Helvetica" panose="020B0604020202020204" pitchFamily="34" charset="0"/>
                <a:cs typeface="Helvetica" panose="020B0604020202020204" pitchFamily="34" charset="0"/>
              </a:rPr>
              <a:t>Интенсивные эмоциональные </a:t>
            </a:r>
            <a:r>
              <a:rPr lang="ru-RU" sz="2800" dirty="0" smtClean="0">
                <a:latin typeface="Helvetica" panose="020B0604020202020204" pitchFamily="34" charset="0"/>
                <a:cs typeface="Helvetica" panose="020B0604020202020204" pitchFamily="34" charset="0"/>
              </a:rPr>
              <a:t>переживания </a:t>
            </a:r>
            <a:r>
              <a:rPr lang="ru-RU" sz="2800" dirty="0">
                <a:latin typeface="Helvetica" panose="020B0604020202020204" pitchFamily="34" charset="0"/>
                <a:cs typeface="Helvetica" panose="020B0604020202020204" pitchFamily="34" charset="0"/>
              </a:rPr>
              <a:t>чаще негативного плана (стыд, чувство вины, страха, тревоги, низкая самооценка и другие), мешающие эффективной деятельности, реализации личностного смысла, личностного потенциала.</a:t>
            </a:r>
          </a:p>
        </p:txBody>
      </p:sp>
    </p:spTree>
    <p:extLst>
      <p:ext uri="{BB962C8B-B14F-4D97-AF65-F5344CB8AC3E}">
        <p14:creationId xmlns:p14="http://schemas.microsoft.com/office/powerpoint/2010/main" val="2099839892"/>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20000">
              <a:srgbClr val="FBD27C"/>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D84CC108-4E56-7317-87D9-8F3E601A9319}"/>
              </a:ext>
            </a:extLst>
          </p:cNvPr>
          <p:cNvPicPr>
            <a:picLocks noChangeAspect="1"/>
          </p:cNvPicPr>
          <p:nvPr/>
        </p:nvPicPr>
        <p:blipFill>
          <a:blip r:embed="rId4">
            <a:alphaModFix amt="61000"/>
          </a:blip>
          <a:stretch>
            <a:fillRect/>
          </a:stretch>
        </p:blipFill>
        <p:spPr>
          <a:xfrm>
            <a:off x="2819401" y="0"/>
            <a:ext cx="9349740" cy="6477000"/>
          </a:xfrm>
          <a:prstGeom prst="rect">
            <a:avLst/>
          </a:prstGeom>
        </p:spPr>
      </p:pic>
      <p:sp>
        <p:nvSpPr>
          <p:cNvPr id="2" name="Заголовок 1"/>
          <p:cNvSpPr>
            <a:spLocks noGrp="1"/>
          </p:cNvSpPr>
          <p:nvPr>
            <p:ph type="ctrTitle"/>
          </p:nvPr>
        </p:nvSpPr>
        <p:spPr>
          <a:xfrm>
            <a:off x="428626" y="247432"/>
            <a:ext cx="2390776" cy="1415776"/>
          </a:xfrm>
        </p:spPr>
        <p:txBody>
          <a:bodyPr>
            <a:noAutofit/>
          </a:bodyPr>
          <a:lstStyle/>
          <a:p>
            <a:pPr algn="just"/>
            <a:r>
              <a:rPr lang="ru-RU" sz="3200" b="1" dirty="0">
                <a:latin typeface="Helvetica" charset="0"/>
                <a:ea typeface="Helvetica" charset="0"/>
                <a:cs typeface="Helvetica" charset="0"/>
              </a:rPr>
              <a:t>Ролевой конфликт</a:t>
            </a:r>
          </a:p>
        </p:txBody>
      </p:sp>
      <p:sp>
        <p:nvSpPr>
          <p:cNvPr id="4" name="TextBox 3">
            <a:extLst>
              <a:ext uri="{FF2B5EF4-FFF2-40B4-BE49-F238E27FC236}">
                <a16:creationId xmlns:a16="http://schemas.microsoft.com/office/drawing/2014/main" id="{E33FF82E-F7DF-1382-8529-E16B00ACFBB3}"/>
              </a:ext>
            </a:extLst>
          </p:cNvPr>
          <p:cNvSpPr txBox="1"/>
          <p:nvPr/>
        </p:nvSpPr>
        <p:spPr>
          <a:xfrm>
            <a:off x="171450" y="1663208"/>
            <a:ext cx="2647951" cy="4893647"/>
          </a:xfrm>
          <a:prstGeom prst="rect">
            <a:avLst/>
          </a:prstGeom>
          <a:noFill/>
        </p:spPr>
        <p:txBody>
          <a:bodyPr wrap="square">
            <a:spAutoFit/>
          </a:bodyPr>
          <a:lstStyle/>
          <a:p>
            <a:pPr algn="just"/>
            <a:r>
              <a:rPr lang="ru-RU" sz="2400" dirty="0">
                <a:latin typeface="Helvetica" panose="020B0604020202020204" pitchFamily="34" charset="0"/>
                <a:cs typeface="Helvetica" panose="020B0604020202020204" pitchFamily="34" charset="0"/>
              </a:rPr>
              <a:t>Одна из разновидностей ролевого стресса, который обусловлен противоречиями между различными ролями или компонентами ролей одного или нескольких человек.</a:t>
            </a:r>
          </a:p>
        </p:txBody>
      </p:sp>
    </p:spTree>
    <p:extLst>
      <p:ext uri="{BB962C8B-B14F-4D97-AF65-F5344CB8AC3E}">
        <p14:creationId xmlns:p14="http://schemas.microsoft.com/office/powerpoint/2010/main" val="331435182"/>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20000">
              <a:srgbClr val="FBD27C"/>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34500" y="822619"/>
            <a:ext cx="11057500" cy="792450"/>
          </a:xfrm>
        </p:spPr>
        <p:txBody>
          <a:bodyPr>
            <a:noAutofit/>
          </a:bodyPr>
          <a:lstStyle/>
          <a:p>
            <a:pPr algn="just"/>
            <a:r>
              <a:rPr lang="ru-RU" sz="3200" b="1" dirty="0">
                <a:latin typeface="Helvetica" charset="0"/>
                <a:ea typeface="Helvetica" charset="0"/>
                <a:cs typeface="Helvetica" charset="0"/>
              </a:rPr>
              <a:t>Прокрастинация</a:t>
            </a:r>
          </a:p>
        </p:txBody>
      </p:sp>
      <p:sp>
        <p:nvSpPr>
          <p:cNvPr id="4" name="TextBox 3">
            <a:extLst>
              <a:ext uri="{FF2B5EF4-FFF2-40B4-BE49-F238E27FC236}">
                <a16:creationId xmlns:a16="http://schemas.microsoft.com/office/drawing/2014/main" id="{9ECA26A8-46AB-B932-4C76-BB5A7DA9FF06}"/>
              </a:ext>
            </a:extLst>
          </p:cNvPr>
          <p:cNvSpPr txBox="1"/>
          <p:nvPr/>
        </p:nvSpPr>
        <p:spPr>
          <a:xfrm>
            <a:off x="1134500" y="1932370"/>
            <a:ext cx="10560971" cy="3539430"/>
          </a:xfrm>
          <a:prstGeom prst="rect">
            <a:avLst/>
          </a:prstGeom>
          <a:noFill/>
        </p:spPr>
        <p:txBody>
          <a:bodyPr wrap="square">
            <a:spAutoFit/>
          </a:bodyPr>
          <a:lstStyle/>
          <a:p>
            <a:pPr algn="just"/>
            <a:r>
              <a:rPr lang="ru-RU" sz="2800" dirty="0">
                <a:latin typeface="Helvetica" panose="020B0604020202020204" pitchFamily="34" charset="0"/>
                <a:cs typeface="Helvetica" panose="020B0604020202020204" pitchFamily="34" charset="0"/>
              </a:rPr>
              <a:t>В психологии под термином «прокрастинация» подразумевают «сознательное откладывание выполнения намеченных действий, несмотря на то, что это повлечет за собой определенные проблемы» (Мещерякова, Зинченко (ред.), 2003). Буквальным переводом слова «прокрастинация» является выражение «на завтра» </a:t>
            </a:r>
            <a:endParaRPr lang="ru-RU" sz="2800" dirty="0" smtClean="0">
              <a:latin typeface="Helvetica" panose="020B0604020202020204" pitchFamily="34" charset="0"/>
              <a:cs typeface="Helvetica" panose="020B0604020202020204" pitchFamily="34" charset="0"/>
            </a:endParaRPr>
          </a:p>
          <a:p>
            <a:pPr algn="just"/>
            <a:r>
              <a:rPr lang="ru-RU" sz="2800" dirty="0" smtClean="0">
                <a:latin typeface="Helvetica" panose="020B0604020202020204" pitchFamily="34" charset="0"/>
                <a:cs typeface="Helvetica" panose="020B0604020202020204" pitchFamily="34" charset="0"/>
              </a:rPr>
              <a:t>(</a:t>
            </a:r>
            <a:r>
              <a:rPr lang="ru-RU" sz="2800" dirty="0">
                <a:latin typeface="Helvetica" panose="020B0604020202020204" pitchFamily="34" charset="0"/>
                <a:cs typeface="Helvetica" panose="020B0604020202020204" pitchFamily="34" charset="0"/>
              </a:rPr>
              <a:t>от латинского «crastinus» - «завтра» и приставки «pro» - «на»).</a:t>
            </a:r>
          </a:p>
        </p:txBody>
      </p:sp>
    </p:spTree>
    <p:extLst>
      <p:ext uri="{BB962C8B-B14F-4D97-AF65-F5344CB8AC3E}">
        <p14:creationId xmlns:p14="http://schemas.microsoft.com/office/powerpoint/2010/main" val="4289199512"/>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20000">
              <a:srgbClr val="FBD27C"/>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28554" y="748878"/>
            <a:ext cx="11057500" cy="917690"/>
          </a:xfrm>
        </p:spPr>
        <p:txBody>
          <a:bodyPr>
            <a:noAutofit/>
          </a:bodyPr>
          <a:lstStyle/>
          <a:p>
            <a:pPr algn="just"/>
            <a:r>
              <a:rPr lang="ru-RU" sz="3200" b="1" dirty="0">
                <a:latin typeface="Helvetica" charset="0"/>
                <a:ea typeface="Helvetica" charset="0"/>
                <a:cs typeface="Helvetica" charset="0"/>
              </a:rPr>
              <a:t>Профессиональный стресс</a:t>
            </a:r>
          </a:p>
        </p:txBody>
      </p:sp>
      <p:sp>
        <p:nvSpPr>
          <p:cNvPr id="4" name="TextBox 3">
            <a:extLst>
              <a:ext uri="{FF2B5EF4-FFF2-40B4-BE49-F238E27FC236}">
                <a16:creationId xmlns:a16="http://schemas.microsoft.com/office/drawing/2014/main" id="{2980BDEC-28CA-2429-F9F8-F173E94B9B67}"/>
              </a:ext>
            </a:extLst>
          </p:cNvPr>
          <p:cNvSpPr txBox="1"/>
          <p:nvPr/>
        </p:nvSpPr>
        <p:spPr>
          <a:xfrm>
            <a:off x="689548" y="2117488"/>
            <a:ext cx="10935512" cy="3539430"/>
          </a:xfrm>
          <a:prstGeom prst="rect">
            <a:avLst/>
          </a:prstGeom>
          <a:noFill/>
        </p:spPr>
        <p:txBody>
          <a:bodyPr wrap="square">
            <a:spAutoFit/>
          </a:bodyPr>
          <a:lstStyle/>
          <a:p>
            <a:pPr algn="just"/>
            <a:r>
              <a:rPr lang="ru-RU" sz="2800" dirty="0">
                <a:latin typeface="Helvetica" panose="020B0604020202020204" pitchFamily="34" charset="0"/>
                <a:cs typeface="Helvetica" panose="020B0604020202020204" pitchFamily="34" charset="0"/>
              </a:rPr>
              <a:t>Напряженное состояние работника, возникающее у него при воздействии эмоционально-отрицательных и экстремальных факторов, связанное с выполняемой профессиональной деятельностью.</a:t>
            </a:r>
          </a:p>
          <a:p>
            <a:pPr algn="just"/>
            <a:endParaRPr lang="ru-RU" sz="2800" dirty="0">
              <a:latin typeface="Helvetica" panose="020B0604020202020204" pitchFamily="34" charset="0"/>
              <a:cs typeface="Helvetica" panose="020B0604020202020204" pitchFamily="34" charset="0"/>
            </a:endParaRPr>
          </a:p>
          <a:p>
            <a:pPr algn="just"/>
            <a:r>
              <a:rPr lang="ru-RU" sz="2800" b="1" dirty="0">
                <a:solidFill>
                  <a:srgbClr val="E4432E"/>
                </a:solidFill>
                <a:latin typeface="Helvetica" panose="020B0604020202020204" pitchFamily="34" charset="0"/>
                <a:cs typeface="Helvetica" panose="020B0604020202020204" pitchFamily="34" charset="0"/>
              </a:rPr>
              <a:t>ПТСР (… посттравматическое стрессовое расстройство)</a:t>
            </a:r>
          </a:p>
          <a:p>
            <a:pPr algn="just"/>
            <a:endParaRPr lang="ru-RU" sz="2800" b="1" dirty="0">
              <a:solidFill>
                <a:srgbClr val="E4432E"/>
              </a:solidFill>
              <a:latin typeface="Helvetica" panose="020B0604020202020204" pitchFamily="34" charset="0"/>
              <a:cs typeface="Helvetica" panose="020B0604020202020204" pitchFamily="34" charset="0"/>
            </a:endParaRPr>
          </a:p>
          <a:p>
            <a:pPr algn="just"/>
            <a:r>
              <a:rPr lang="ru-RU" sz="2800" b="1" dirty="0">
                <a:solidFill>
                  <a:srgbClr val="5CA53A"/>
                </a:solidFill>
                <a:latin typeface="Helvetica" panose="020B0604020202020204" pitchFamily="34" charset="0"/>
                <a:cs typeface="Helvetica" panose="020B0604020202020204" pitchFamily="34" charset="0"/>
              </a:rPr>
              <a:t>ПТР (…посттравматический рост)</a:t>
            </a:r>
          </a:p>
        </p:txBody>
      </p:sp>
    </p:spTree>
    <p:extLst>
      <p:ext uri="{BB962C8B-B14F-4D97-AF65-F5344CB8AC3E}">
        <p14:creationId xmlns:p14="http://schemas.microsoft.com/office/powerpoint/2010/main" val="1167899128"/>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20000">
              <a:srgbClr val="FBD27C"/>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67560" y="745671"/>
            <a:ext cx="11057500" cy="1094671"/>
          </a:xfrm>
        </p:spPr>
        <p:txBody>
          <a:bodyPr>
            <a:noAutofit/>
          </a:bodyPr>
          <a:lstStyle/>
          <a:p>
            <a:pPr algn="just"/>
            <a:r>
              <a:rPr lang="ru-RU" sz="3200" b="1" dirty="0">
                <a:latin typeface="Helvetica" charset="0"/>
                <a:ea typeface="Helvetica" charset="0"/>
                <a:cs typeface="Helvetica" charset="0"/>
              </a:rPr>
              <a:t>Деформация правосознания</a:t>
            </a:r>
          </a:p>
        </p:txBody>
      </p:sp>
      <p:sp>
        <p:nvSpPr>
          <p:cNvPr id="4" name="TextBox 3">
            <a:extLst>
              <a:ext uri="{FF2B5EF4-FFF2-40B4-BE49-F238E27FC236}">
                <a16:creationId xmlns:a16="http://schemas.microsoft.com/office/drawing/2014/main" id="{129A4D87-C047-2870-0933-E0B8CE3B5F2A}"/>
              </a:ext>
            </a:extLst>
          </p:cNvPr>
          <p:cNvSpPr txBox="1"/>
          <p:nvPr/>
        </p:nvSpPr>
        <p:spPr>
          <a:xfrm>
            <a:off x="567561" y="2068657"/>
            <a:ext cx="11057499" cy="1815882"/>
          </a:xfrm>
          <a:prstGeom prst="rect">
            <a:avLst/>
          </a:prstGeom>
          <a:noFill/>
        </p:spPr>
        <p:txBody>
          <a:bodyPr wrap="square">
            <a:spAutoFit/>
          </a:bodyPr>
          <a:lstStyle/>
          <a:p>
            <a:pPr algn="just"/>
            <a:r>
              <a:rPr lang="ru-RU" sz="2800" dirty="0">
                <a:latin typeface="Helvetica" panose="020B0604020202020204" pitchFamily="34" charset="0"/>
                <a:cs typeface="Helvetica" panose="020B0604020202020204" pitchFamily="34" charset="0"/>
              </a:rPr>
              <a:t>Стойкое негативное (неблагоприятное) изменение в установках индивида, социальной группы, связанное с нарушением адекватного восприятия сферы правового регулирования, приданием праву неправовых свойств.</a:t>
            </a:r>
          </a:p>
        </p:txBody>
      </p:sp>
    </p:spTree>
    <p:extLst>
      <p:ext uri="{BB962C8B-B14F-4D97-AF65-F5344CB8AC3E}">
        <p14:creationId xmlns:p14="http://schemas.microsoft.com/office/powerpoint/2010/main" val="3136274773"/>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20000">
              <a:srgbClr val="FBD27C"/>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61154" y="825893"/>
            <a:ext cx="11057500" cy="852411"/>
          </a:xfrm>
        </p:spPr>
        <p:txBody>
          <a:bodyPr>
            <a:noAutofit/>
          </a:bodyPr>
          <a:lstStyle/>
          <a:p>
            <a:pPr algn="just"/>
            <a:r>
              <a:rPr lang="ru-RU" sz="3200" b="1" dirty="0">
                <a:latin typeface="Helvetica" charset="0"/>
                <a:ea typeface="Helvetica" charset="0"/>
                <a:cs typeface="Helvetica" charset="0"/>
              </a:rPr>
              <a:t>Виды деформации, присущие сотрудникам социальной сферы</a:t>
            </a:r>
          </a:p>
        </p:txBody>
      </p:sp>
      <p:sp>
        <p:nvSpPr>
          <p:cNvPr id="4" name="TextBox 3">
            <a:extLst>
              <a:ext uri="{FF2B5EF4-FFF2-40B4-BE49-F238E27FC236}">
                <a16:creationId xmlns:a16="http://schemas.microsoft.com/office/drawing/2014/main" id="{B54B6325-1147-3128-6867-1411D36EF342}"/>
              </a:ext>
            </a:extLst>
          </p:cNvPr>
          <p:cNvSpPr txBox="1"/>
          <p:nvPr/>
        </p:nvSpPr>
        <p:spPr>
          <a:xfrm>
            <a:off x="661154" y="2151727"/>
            <a:ext cx="11244689" cy="2862322"/>
          </a:xfrm>
          <a:prstGeom prst="rect">
            <a:avLst/>
          </a:prstGeom>
          <a:noFill/>
        </p:spPr>
        <p:txBody>
          <a:bodyPr wrap="square">
            <a:spAutoFit/>
          </a:bodyPr>
          <a:lstStyle/>
          <a:p>
            <a:pPr algn="just"/>
            <a:r>
              <a:rPr lang="ru-RU" sz="2000" b="1" dirty="0">
                <a:solidFill>
                  <a:srgbClr val="000000"/>
                </a:solidFill>
                <a:effectLst/>
                <a:latin typeface="Helvetica" panose="020B0604020202020204" pitchFamily="34" charset="0"/>
                <a:cs typeface="Helvetica" panose="020B0604020202020204" pitchFamily="34" charset="0"/>
              </a:rPr>
              <a:t>Эмоционально-мотивационное утомление</a:t>
            </a:r>
            <a:r>
              <a:rPr lang="ru-RU" sz="2000" dirty="0">
                <a:solidFill>
                  <a:srgbClr val="000000"/>
                </a:solidFill>
                <a:effectLst/>
                <a:latin typeface="Helvetica" panose="020B0604020202020204" pitchFamily="34" charset="0"/>
                <a:cs typeface="Helvetica" panose="020B0604020202020204" pitchFamily="34" charset="0"/>
              </a:rPr>
              <a:t> – вид профессиональной деформации, при котором появляются субъективные переживания усталости, мотивационная и эмоциональная неустойчивость. Со временем это может привести к хроническому переутомлению. </a:t>
            </a:r>
          </a:p>
          <a:p>
            <a:pPr algn="just"/>
            <a:r>
              <a:rPr lang="ru-RU" sz="2000" b="1" dirty="0">
                <a:solidFill>
                  <a:srgbClr val="000000"/>
                </a:solidFill>
                <a:latin typeface="Helvetica" panose="020B0604020202020204" pitchFamily="34" charset="0"/>
                <a:cs typeface="Helvetica" panose="020B0604020202020204" pitchFamily="34" charset="0"/>
              </a:rPr>
              <a:t>Стресс ответственности </a:t>
            </a:r>
            <a:r>
              <a:rPr lang="ru-RU" sz="2000" dirty="0">
                <a:solidFill>
                  <a:srgbClr val="000000"/>
                </a:solidFill>
                <a:latin typeface="Helvetica" panose="020B0604020202020204" pitchFamily="34" charset="0"/>
                <a:cs typeface="Helvetica" panose="020B0604020202020204" pitchFamily="34" charset="0"/>
              </a:rPr>
              <a:t>- </a:t>
            </a:r>
            <a:r>
              <a:rPr lang="ru-RU" sz="2000" dirty="0">
                <a:solidFill>
                  <a:srgbClr val="000000"/>
                </a:solidFill>
                <a:effectLst/>
                <a:latin typeface="Helvetica" panose="020B0604020202020204" pitchFamily="34" charset="0"/>
                <a:cs typeface="Helvetica" panose="020B0604020202020204" pitchFamily="34" charset="0"/>
              </a:rPr>
              <a:t>ситуации, за которые человек вольно или невольно несет ответственность: подготовка отчета к сроку, выполнение плана работы и др. </a:t>
            </a:r>
          </a:p>
          <a:p>
            <a:pPr algn="just"/>
            <a:r>
              <a:rPr lang="ru-RU" sz="2000" b="1" dirty="0">
                <a:latin typeface="Helvetica" panose="020B0604020202020204" pitchFamily="34" charset="0"/>
                <a:cs typeface="Helvetica" panose="020B0604020202020204" pitchFamily="34" charset="0"/>
              </a:rPr>
              <a:t>Состояния психической напряженности</a:t>
            </a:r>
            <a:r>
              <a:rPr lang="ru-RU" sz="2000" dirty="0">
                <a:latin typeface="Helvetica" panose="020B0604020202020204" pitchFamily="34" charset="0"/>
                <a:cs typeface="Helvetica" panose="020B0604020202020204" pitchFamily="34" charset="0"/>
              </a:rPr>
              <a:t>, вызванные конфликтами, трудностями в решении сложных социальных проблем, приводящие к ощущениям дискомфорта, тревоги, фрустрации, пессимистическим настроениям.</a:t>
            </a:r>
          </a:p>
        </p:txBody>
      </p:sp>
    </p:spTree>
    <p:extLst>
      <p:ext uri="{BB962C8B-B14F-4D97-AF65-F5344CB8AC3E}">
        <p14:creationId xmlns:p14="http://schemas.microsoft.com/office/powerpoint/2010/main" val="937001038"/>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20000">
              <a:srgbClr val="FBD27C"/>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74037" y="789848"/>
            <a:ext cx="11057500" cy="947187"/>
          </a:xfrm>
        </p:spPr>
        <p:txBody>
          <a:bodyPr>
            <a:noAutofit/>
          </a:bodyPr>
          <a:lstStyle/>
          <a:p>
            <a:pPr algn="just"/>
            <a:r>
              <a:rPr lang="ru-RU" sz="3200" b="1" dirty="0">
                <a:latin typeface="Helvetica" charset="0"/>
                <a:ea typeface="Helvetica" charset="0"/>
                <a:cs typeface="Helvetica" charset="0"/>
              </a:rPr>
              <a:t>Психологическая устойчивость</a:t>
            </a:r>
          </a:p>
        </p:txBody>
      </p:sp>
      <p:sp>
        <p:nvSpPr>
          <p:cNvPr id="4" name="TextBox 3">
            <a:extLst>
              <a:ext uri="{FF2B5EF4-FFF2-40B4-BE49-F238E27FC236}">
                <a16:creationId xmlns:a16="http://schemas.microsoft.com/office/drawing/2014/main" id="{34EB033A-09B9-739A-7FD8-0162127DDE08}"/>
              </a:ext>
            </a:extLst>
          </p:cNvPr>
          <p:cNvSpPr txBox="1"/>
          <p:nvPr/>
        </p:nvSpPr>
        <p:spPr>
          <a:xfrm>
            <a:off x="774037" y="2073978"/>
            <a:ext cx="10854945" cy="2246769"/>
          </a:xfrm>
          <a:prstGeom prst="rect">
            <a:avLst/>
          </a:prstGeom>
          <a:noFill/>
        </p:spPr>
        <p:txBody>
          <a:bodyPr wrap="square">
            <a:spAutoFit/>
          </a:bodyPr>
          <a:lstStyle/>
          <a:p>
            <a:pPr algn="just"/>
            <a:r>
              <a:rPr lang="ru-RU" sz="2800" dirty="0">
                <a:latin typeface="Helvetica" panose="020B0604020202020204" pitchFamily="34" charset="0"/>
                <a:cs typeface="Helvetica" panose="020B0604020202020204" pitchFamily="34" charset="0"/>
              </a:rPr>
              <a:t>Качество личности, отдельными аспектами которого являются стойкость, уравновешенность, сопротивляемость, которое позволяет личности противостоять жизненным трудностям, неблагоприятному давлению обстоятельств, сохранять здоровье и работоспособность в различных испытаниях.</a:t>
            </a:r>
          </a:p>
        </p:txBody>
      </p:sp>
    </p:spTree>
    <p:extLst>
      <p:ext uri="{BB962C8B-B14F-4D97-AF65-F5344CB8AC3E}">
        <p14:creationId xmlns:p14="http://schemas.microsoft.com/office/powerpoint/2010/main" val="3928207291"/>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20000">
              <a:srgbClr val="FBD27C"/>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67560" y="586645"/>
            <a:ext cx="11057500" cy="1415776"/>
          </a:xfrm>
        </p:spPr>
        <p:txBody>
          <a:bodyPr>
            <a:noAutofit/>
          </a:bodyPr>
          <a:lstStyle/>
          <a:p>
            <a:pPr algn="just"/>
            <a:r>
              <a:rPr lang="ru-RU" sz="3200" b="1" dirty="0">
                <a:latin typeface="Helvetica" charset="0"/>
                <a:ea typeface="Helvetica" charset="0"/>
                <a:cs typeface="Helvetica" charset="0"/>
              </a:rPr>
              <a:t>Толерантность к условиям неопределенности</a:t>
            </a:r>
          </a:p>
        </p:txBody>
      </p:sp>
      <p:sp>
        <p:nvSpPr>
          <p:cNvPr id="4" name="TextBox 3">
            <a:extLst>
              <a:ext uri="{FF2B5EF4-FFF2-40B4-BE49-F238E27FC236}">
                <a16:creationId xmlns:a16="http://schemas.microsoft.com/office/drawing/2014/main" id="{9ECA26A8-46AB-B932-4C76-BB5A7DA9FF06}"/>
              </a:ext>
            </a:extLst>
          </p:cNvPr>
          <p:cNvSpPr txBox="1"/>
          <p:nvPr/>
        </p:nvSpPr>
        <p:spPr>
          <a:xfrm>
            <a:off x="685547" y="2227339"/>
            <a:ext cx="11169739" cy="954107"/>
          </a:xfrm>
          <a:prstGeom prst="rect">
            <a:avLst/>
          </a:prstGeom>
          <a:noFill/>
        </p:spPr>
        <p:txBody>
          <a:bodyPr wrap="square">
            <a:spAutoFit/>
          </a:bodyPr>
          <a:lstStyle/>
          <a:p>
            <a:r>
              <a:rPr lang="ru-RU" sz="2800" dirty="0">
                <a:latin typeface="Helvetica" panose="020B0604020202020204" pitchFamily="34" charset="0"/>
                <a:cs typeface="Helvetica" panose="020B0604020202020204" pitchFamily="34" charset="0"/>
              </a:rPr>
              <a:t>Умение эффективно действовать и принимать решения в условиях неполной или противоречивой информации.</a:t>
            </a:r>
          </a:p>
        </p:txBody>
      </p:sp>
    </p:spTree>
    <p:extLst>
      <p:ext uri="{BB962C8B-B14F-4D97-AF65-F5344CB8AC3E}">
        <p14:creationId xmlns:p14="http://schemas.microsoft.com/office/powerpoint/2010/main" val="2193274790"/>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20000">
              <a:srgbClr val="FBD27C"/>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79293" y="598103"/>
            <a:ext cx="11057500" cy="902942"/>
          </a:xfrm>
        </p:spPr>
        <p:txBody>
          <a:bodyPr>
            <a:noAutofit/>
          </a:bodyPr>
          <a:lstStyle/>
          <a:p>
            <a:pPr algn="just"/>
            <a:r>
              <a:rPr lang="ru-RU" sz="3200" b="1" dirty="0">
                <a:latin typeface="Helvetica" charset="0"/>
                <a:ea typeface="Helvetica" charset="0"/>
                <a:cs typeface="Helvetica" charset="0"/>
              </a:rPr>
              <a:t>Инновационный потенциал личности</a:t>
            </a:r>
          </a:p>
        </p:txBody>
      </p:sp>
      <p:sp>
        <p:nvSpPr>
          <p:cNvPr id="4" name="TextBox 3">
            <a:extLst>
              <a:ext uri="{FF2B5EF4-FFF2-40B4-BE49-F238E27FC236}">
                <a16:creationId xmlns:a16="http://schemas.microsoft.com/office/drawing/2014/main" id="{4F031CE9-E491-DA46-218B-06EC8FD748D1}"/>
              </a:ext>
            </a:extLst>
          </p:cNvPr>
          <p:cNvSpPr txBox="1"/>
          <p:nvPr/>
        </p:nvSpPr>
        <p:spPr>
          <a:xfrm>
            <a:off x="1066800" y="1852865"/>
            <a:ext cx="10058400" cy="1815882"/>
          </a:xfrm>
          <a:prstGeom prst="rect">
            <a:avLst/>
          </a:prstGeom>
          <a:noFill/>
        </p:spPr>
        <p:txBody>
          <a:bodyPr wrap="square">
            <a:spAutoFit/>
          </a:bodyPr>
          <a:lstStyle/>
          <a:p>
            <a:pPr algn="just"/>
            <a:r>
              <a:rPr lang="ru-RU" sz="2800" dirty="0">
                <a:latin typeface="Helvetica" panose="020B0604020202020204" pitchFamily="34" charset="0"/>
                <a:cs typeface="Helvetica" panose="020B0604020202020204" pitchFamily="34" charset="0"/>
              </a:rPr>
              <a:t>Совокупность личностных свойств и качеств создавать, воспринимать, реализовывать новшества, а также вовремя отказываться от устаревших нецелесообразных способов деятельности.</a:t>
            </a:r>
          </a:p>
        </p:txBody>
      </p:sp>
    </p:spTree>
    <p:extLst>
      <p:ext uri="{BB962C8B-B14F-4D97-AF65-F5344CB8AC3E}">
        <p14:creationId xmlns:p14="http://schemas.microsoft.com/office/powerpoint/2010/main" val="1721947079"/>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20000">
              <a:srgbClr val="FBD27C"/>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61154" y="583355"/>
            <a:ext cx="11057500" cy="1260693"/>
          </a:xfrm>
        </p:spPr>
        <p:txBody>
          <a:bodyPr>
            <a:noAutofit/>
          </a:bodyPr>
          <a:lstStyle/>
          <a:p>
            <a:pPr algn="just"/>
            <a:r>
              <a:rPr lang="ru-RU" sz="3200" b="1" dirty="0">
                <a:latin typeface="Helvetica" charset="0"/>
                <a:ea typeface="Helvetica" charset="0"/>
                <a:cs typeface="Helvetica" charset="0"/>
              </a:rPr>
              <a:t>Направления профилактики профессиональной деформации</a:t>
            </a:r>
          </a:p>
        </p:txBody>
      </p:sp>
      <p:sp>
        <p:nvSpPr>
          <p:cNvPr id="4" name="TextBox 3">
            <a:extLst>
              <a:ext uri="{FF2B5EF4-FFF2-40B4-BE49-F238E27FC236}">
                <a16:creationId xmlns:a16="http://schemas.microsoft.com/office/drawing/2014/main" id="{B54B6325-1147-3128-6867-1411D36EF342}"/>
              </a:ext>
            </a:extLst>
          </p:cNvPr>
          <p:cNvSpPr txBox="1"/>
          <p:nvPr/>
        </p:nvSpPr>
        <p:spPr>
          <a:xfrm>
            <a:off x="661154" y="2142069"/>
            <a:ext cx="11244689" cy="3477875"/>
          </a:xfrm>
          <a:prstGeom prst="rect">
            <a:avLst/>
          </a:prstGeom>
          <a:noFill/>
        </p:spPr>
        <p:txBody>
          <a:bodyPr wrap="square">
            <a:spAutoFit/>
          </a:bodyPr>
          <a:lstStyle/>
          <a:p>
            <a:pPr algn="just" fontAlgn="t"/>
            <a:r>
              <a:rPr lang="ru-RU" sz="2000" b="0" i="0" dirty="0">
                <a:solidFill>
                  <a:srgbClr val="000000"/>
                </a:solidFill>
                <a:effectLst/>
                <a:latin typeface="Helvetica" panose="020B0604020202020204" pitchFamily="34" charset="0"/>
                <a:cs typeface="Helvetica" panose="020B0604020202020204" pitchFamily="34" charset="0"/>
              </a:rPr>
              <a:t>— информационно-просветительское (пропаганда здорового образа жизни);</a:t>
            </a:r>
          </a:p>
          <a:p>
            <a:pPr algn="just" fontAlgn="t"/>
            <a:r>
              <a:rPr lang="ru-RU" sz="2000" b="0" i="0" dirty="0">
                <a:solidFill>
                  <a:srgbClr val="000000"/>
                </a:solidFill>
                <a:effectLst/>
                <a:latin typeface="Helvetica" panose="020B0604020202020204" pitchFamily="34" charset="0"/>
                <a:cs typeface="Helvetica" panose="020B0604020202020204" pitchFamily="34" charset="0"/>
              </a:rPr>
              <a:t>— организационное (эффективная организация труда);</a:t>
            </a:r>
          </a:p>
          <a:p>
            <a:pPr algn="just" fontAlgn="t"/>
            <a:r>
              <a:rPr lang="ru-RU" sz="2000" b="0" i="0" dirty="0">
                <a:solidFill>
                  <a:srgbClr val="000000"/>
                </a:solidFill>
                <a:effectLst/>
                <a:latin typeface="Helvetica" panose="020B0604020202020204" pitchFamily="34" charset="0"/>
                <a:cs typeface="Helvetica" panose="020B0604020202020204" pitchFamily="34" charset="0"/>
              </a:rPr>
              <a:t>— медико-диагностическое и общеоздоровительное (систематические профилактические медицинские осмотры, лечебная физкультура, физиопроцедуры, массаж, спортивные соревнования, танцевальные вечера, фитнес, выявление и лечение заболеваний и др.);</a:t>
            </a:r>
          </a:p>
          <a:p>
            <a:pPr algn="just" fontAlgn="t"/>
            <a:r>
              <a:rPr lang="ru-RU" sz="2000" b="0" i="0" dirty="0">
                <a:solidFill>
                  <a:srgbClr val="000000"/>
                </a:solidFill>
                <a:effectLst/>
                <a:latin typeface="Helvetica" panose="020B0604020202020204" pitchFamily="34" charset="0"/>
                <a:cs typeface="Helvetica" panose="020B0604020202020204" pitchFamily="34" charset="0"/>
              </a:rPr>
              <a:t>— педагогическое (группы профессиональной поддержки, наставничество для молодых специалистов, творческие мастерские);</a:t>
            </a:r>
          </a:p>
          <a:p>
            <a:pPr algn="just" fontAlgn="t"/>
            <a:r>
              <a:rPr lang="ru-RU" sz="2000" b="0" i="0" dirty="0">
                <a:solidFill>
                  <a:srgbClr val="000000"/>
                </a:solidFill>
                <a:effectLst/>
                <a:latin typeface="Helvetica" panose="020B0604020202020204" pitchFamily="34" charset="0"/>
                <a:cs typeface="Helvetica" panose="020B0604020202020204" pitchFamily="34" charset="0"/>
              </a:rPr>
              <a:t>— психологическое и психотерапевтическое (специальные семинары по проблемам психологического здоровья, организация кабинетов психологической разгрузки, тренинги личностного роста и жизнестойкости, общения, креативности, конфликтологической компетентности и др.).</a:t>
            </a:r>
          </a:p>
        </p:txBody>
      </p:sp>
    </p:spTree>
    <p:extLst>
      <p:ext uri="{BB962C8B-B14F-4D97-AF65-F5344CB8AC3E}">
        <p14:creationId xmlns:p14="http://schemas.microsoft.com/office/powerpoint/2010/main" val="2664255125"/>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20000">
              <a:srgbClr val="FBD27C"/>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027" name="Picture 3">
            <a:extLst>
              <a:ext uri="{FF2B5EF4-FFF2-40B4-BE49-F238E27FC236}">
                <a16:creationId xmlns:a16="http://schemas.microsoft.com/office/drawing/2014/main" id="{0C0C711B-1CF6-90E5-623A-B49D9590B9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7200" y="583433"/>
            <a:ext cx="3263771" cy="4318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a:extLst>
              <a:ext uri="{FF2B5EF4-FFF2-40B4-BE49-F238E27FC236}">
                <a16:creationId xmlns:a16="http://schemas.microsoft.com/office/drawing/2014/main" id="{D7417D71-A91E-7E0D-1B09-72169121B637}"/>
              </a:ext>
            </a:extLst>
          </p:cNvPr>
          <p:cNvSpPr txBox="1"/>
          <p:nvPr/>
        </p:nvSpPr>
        <p:spPr>
          <a:xfrm>
            <a:off x="601579" y="5112415"/>
            <a:ext cx="11182382" cy="1200329"/>
          </a:xfrm>
          <a:prstGeom prst="rect">
            <a:avLst/>
          </a:prstGeom>
          <a:noFill/>
        </p:spPr>
        <p:txBody>
          <a:bodyPr wrap="square">
            <a:spAutoFit/>
          </a:bodyPr>
          <a:lstStyle/>
          <a:p>
            <a:pPr algn="just"/>
            <a:r>
              <a:rPr lang="ru-RU" sz="2400" b="1" kern="1200" dirty="0">
                <a:solidFill>
                  <a:srgbClr val="000000"/>
                </a:solidFill>
                <a:effectLst/>
                <a:latin typeface="Helvetica" panose="020B0604020202020204" pitchFamily="34" charset="0"/>
                <a:ea typeface="Times New Roman" panose="02020603050405020304" pitchFamily="18" charset="0"/>
                <a:cs typeface="Helvetica" panose="020B0604020202020204" pitchFamily="34" charset="0"/>
              </a:rPr>
              <a:t>Шпагина Елена Михайловна</a:t>
            </a:r>
            <a:endParaRPr lang="ru-RU" sz="2400" kern="1200" dirty="0">
              <a:solidFill>
                <a:srgbClr val="000000"/>
              </a:solidFill>
              <a:effectLst/>
              <a:latin typeface="Helvetica" panose="020B0604020202020204" pitchFamily="34" charset="0"/>
              <a:ea typeface="Times New Roman" panose="02020603050405020304" pitchFamily="18" charset="0"/>
              <a:cs typeface="Helvetica" panose="020B0604020202020204" pitchFamily="34" charset="0"/>
            </a:endParaRPr>
          </a:p>
          <a:p>
            <a:pPr algn="just"/>
            <a:r>
              <a:rPr lang="ru-RU" sz="2400" dirty="0">
                <a:solidFill>
                  <a:srgbClr val="000000"/>
                </a:solidFill>
                <a:latin typeface="Helvetica" panose="020B0604020202020204" pitchFamily="34" charset="0"/>
                <a:ea typeface="Times New Roman" panose="02020603050405020304" pitchFamily="18" charset="0"/>
                <a:cs typeface="Helvetica" panose="020B0604020202020204" pitchFamily="34" charset="0"/>
              </a:rPr>
              <a:t>кандидат психологических </a:t>
            </a:r>
            <a:r>
              <a:rPr lang="ru-RU" sz="2400" dirty="0" smtClean="0">
                <a:solidFill>
                  <a:srgbClr val="000000"/>
                </a:solidFill>
                <a:latin typeface="Helvetica" panose="020B0604020202020204" pitchFamily="34" charset="0"/>
                <a:ea typeface="Times New Roman" panose="02020603050405020304" pitchFamily="18" charset="0"/>
                <a:cs typeface="Helvetica" panose="020B0604020202020204" pitchFamily="34" charset="0"/>
              </a:rPr>
              <a:t>наук, </a:t>
            </a:r>
            <a:r>
              <a:rPr lang="ru-RU" sz="2400" kern="1200" dirty="0" smtClean="0">
                <a:solidFill>
                  <a:srgbClr val="000000"/>
                </a:solidFill>
                <a:effectLst/>
                <a:latin typeface="Helvetica" panose="020B0604020202020204" pitchFamily="34" charset="0"/>
                <a:ea typeface="Times New Roman" panose="02020603050405020304" pitchFamily="18" charset="0"/>
                <a:cs typeface="Helvetica" panose="020B0604020202020204" pitchFamily="34" charset="0"/>
              </a:rPr>
              <a:t>доцент </a:t>
            </a:r>
            <a:r>
              <a:rPr lang="ru-RU" sz="2400" kern="1200" dirty="0">
                <a:solidFill>
                  <a:srgbClr val="000000"/>
                </a:solidFill>
                <a:effectLst/>
                <a:latin typeface="Helvetica" panose="020B0604020202020204" pitchFamily="34" charset="0"/>
                <a:ea typeface="Times New Roman" panose="02020603050405020304" pitchFamily="18" charset="0"/>
                <a:cs typeface="Helvetica" panose="020B0604020202020204" pitchFamily="34" charset="0"/>
              </a:rPr>
              <a:t>кафедры юридической психологии и права факультета "Юридическая </a:t>
            </a:r>
            <a:r>
              <a:rPr lang="ru-RU" sz="2400" dirty="0" smtClean="0">
                <a:solidFill>
                  <a:srgbClr val="000000"/>
                </a:solidFill>
                <a:latin typeface="Helvetica" panose="020B0604020202020204" pitchFamily="34" charset="0"/>
                <a:ea typeface="Times New Roman" panose="02020603050405020304" pitchFamily="18" charset="0"/>
                <a:cs typeface="Helvetica" panose="020B0604020202020204" pitchFamily="34" charset="0"/>
              </a:rPr>
              <a:t>психология" МГППУ</a:t>
            </a:r>
            <a:endParaRPr lang="ru-RU" sz="24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454572863"/>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20000">
              <a:srgbClr val="FBD27C"/>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34500" y="762893"/>
            <a:ext cx="9765729" cy="674021"/>
          </a:xfrm>
        </p:spPr>
        <p:txBody>
          <a:bodyPr>
            <a:noAutofit/>
          </a:bodyPr>
          <a:lstStyle/>
          <a:p>
            <a:pPr algn="just"/>
            <a:r>
              <a:rPr lang="ru-RU" sz="3200" b="1" dirty="0">
                <a:latin typeface="Helvetica" charset="0"/>
                <a:ea typeface="Helvetica" charset="0"/>
                <a:cs typeface="Helvetica" charset="0"/>
              </a:rPr>
              <a:t>Тест на эмоциональное выгорание</a:t>
            </a:r>
          </a:p>
        </p:txBody>
      </p:sp>
      <p:sp>
        <p:nvSpPr>
          <p:cNvPr id="4" name="TextBox 3">
            <a:extLst>
              <a:ext uri="{FF2B5EF4-FFF2-40B4-BE49-F238E27FC236}">
                <a16:creationId xmlns:a16="http://schemas.microsoft.com/office/drawing/2014/main" id="{A49D8AFB-C10E-9A97-7271-83DF19836F62}"/>
              </a:ext>
            </a:extLst>
          </p:cNvPr>
          <p:cNvSpPr txBox="1"/>
          <p:nvPr/>
        </p:nvSpPr>
        <p:spPr>
          <a:xfrm>
            <a:off x="436571" y="1905506"/>
            <a:ext cx="11378057" cy="513986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400" b="0" i="1" u="none" strike="noStrike" kern="1200" cap="none" spc="0" normalizeH="0" baseline="0" noProof="0" dirty="0">
                <a:ln>
                  <a:noFill/>
                </a:ln>
                <a:solidFill>
                  <a:srgbClr val="FF0000"/>
                </a:solidFill>
                <a:effectLst/>
                <a:uLnTx/>
                <a:uFillTx/>
                <a:latin typeface="Calibri" panose="020F0502020204030204"/>
                <a:ea typeface="+mn-ea"/>
                <a:cs typeface="+mn-cs"/>
              </a:rPr>
              <a:t>Если вы отметили в этом списке больше пяти пунктов, стоит поменять режим работы и отдыха или обратиться за помощью к специалистам.</a:t>
            </a:r>
            <a:endParaRPr kumimoji="0" lang="en-US" sz="2400" b="0" i="1" u="none" strike="noStrike" kern="1200" cap="none" spc="0" normalizeH="0" baseline="0" noProof="0" dirty="0">
              <a:ln>
                <a:noFill/>
              </a:ln>
              <a:solidFill>
                <a:srgbClr val="FF0000"/>
              </a:solidFill>
              <a:effectLst/>
              <a:uLnTx/>
              <a:uFillTx/>
              <a:latin typeface="Calibri" panose="020F0502020204030204"/>
              <a:ea typeface="+mn-ea"/>
              <a:cs typeface="+mn-cs"/>
            </a:endParaRP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ru-RU" sz="2800" b="0" i="0" u="none" strike="noStrike" kern="1200" cap="none" spc="0" normalizeH="0" baseline="0" noProof="0" dirty="0">
                <a:ln>
                  <a:noFill/>
                </a:ln>
                <a:solidFill>
                  <a:srgbClr val="000000"/>
                </a:solidFill>
                <a:effectLst/>
                <a:uLnTx/>
                <a:uFillTx/>
                <a:latin typeface="GraphikCy"/>
                <a:ea typeface="+mn-ea"/>
                <a:cs typeface="+mn-cs"/>
              </a:rPr>
              <a:t>Вы постоянно чувствуете себя уставшим</a:t>
            </a:r>
            <a:endParaRPr kumimoji="0" lang="en-US" sz="2800" b="0" i="0" u="none" strike="noStrike" kern="1200" cap="none" spc="0" normalizeH="0" baseline="0" noProof="0" dirty="0">
              <a:ln>
                <a:noFill/>
              </a:ln>
              <a:solidFill>
                <a:srgbClr val="000000"/>
              </a:solidFill>
              <a:effectLst/>
              <a:uLnTx/>
              <a:uFillTx/>
              <a:latin typeface="GraphikCy"/>
              <a:ea typeface="+mn-ea"/>
              <a:cs typeface="+mn-cs"/>
            </a:endParaRP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ru-RU" sz="2800" b="0" i="0" u="none" strike="noStrike" kern="1200" cap="none" spc="0" normalizeH="0" baseline="0" noProof="0" dirty="0">
                <a:ln>
                  <a:noFill/>
                </a:ln>
                <a:solidFill>
                  <a:srgbClr val="000000"/>
                </a:solidFill>
                <a:effectLst/>
                <a:uLnTx/>
                <a:uFillTx/>
                <a:latin typeface="GraphikCy"/>
                <a:ea typeface="+mn-ea"/>
                <a:cs typeface="+mn-cs"/>
              </a:rPr>
              <a:t>Не можете сконцентрироваться</a:t>
            </a:r>
            <a:endParaRPr kumimoji="0" lang="en-US" sz="2800" b="0" i="0" u="none" strike="noStrike" kern="1200" cap="none" spc="0" normalizeH="0" baseline="0" noProof="0" dirty="0">
              <a:ln>
                <a:noFill/>
              </a:ln>
              <a:solidFill>
                <a:srgbClr val="000000"/>
              </a:solidFill>
              <a:effectLst/>
              <a:uLnTx/>
              <a:uFillTx/>
              <a:latin typeface="GraphikCy"/>
              <a:ea typeface="+mn-ea"/>
              <a:cs typeface="+mn-cs"/>
            </a:endParaRP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ru-RU" sz="2800" b="0" i="0" u="none" strike="noStrike" kern="1200" cap="none" spc="0" normalizeH="0" baseline="0" noProof="0" dirty="0">
                <a:ln>
                  <a:noFill/>
                </a:ln>
                <a:solidFill>
                  <a:srgbClr val="000000"/>
                </a:solidFill>
                <a:effectLst/>
                <a:uLnTx/>
                <a:uFillTx/>
                <a:latin typeface="GraphikCy"/>
                <a:ea typeface="+mn-ea"/>
                <a:cs typeface="+mn-cs"/>
              </a:rPr>
              <a:t>Стали хуже работать</a:t>
            </a:r>
            <a:endParaRPr kumimoji="0" lang="en-US" sz="2800" b="0" i="0" u="none" strike="noStrike" kern="1200" cap="none" spc="0" normalizeH="0" baseline="0" noProof="0" dirty="0">
              <a:ln>
                <a:noFill/>
              </a:ln>
              <a:solidFill>
                <a:srgbClr val="000000"/>
              </a:solidFill>
              <a:effectLst/>
              <a:uLnTx/>
              <a:uFillTx/>
              <a:latin typeface="GraphikCy"/>
              <a:ea typeface="+mn-ea"/>
              <a:cs typeface="+mn-cs"/>
            </a:endParaRP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ru-RU" sz="2800" b="0" i="0" u="none" strike="noStrike" kern="1200" cap="none" spc="0" normalizeH="0" baseline="0" noProof="0" dirty="0">
                <a:ln>
                  <a:noFill/>
                </a:ln>
                <a:solidFill>
                  <a:srgbClr val="000000"/>
                </a:solidFill>
                <a:effectLst/>
                <a:uLnTx/>
                <a:uFillTx/>
                <a:latin typeface="GraphikCy"/>
                <a:ea typeface="+mn-ea"/>
                <a:cs typeface="+mn-cs"/>
              </a:rPr>
              <a:t>Все время чем-то заняты, но нет ощущения пользы от сделанного</a:t>
            </a:r>
            <a:endParaRPr kumimoji="0" lang="en-US" sz="2800" b="0" i="0" u="none" strike="noStrike" kern="1200" cap="none" spc="0" normalizeH="0" baseline="0" noProof="0" dirty="0">
              <a:ln>
                <a:noFill/>
              </a:ln>
              <a:solidFill>
                <a:srgbClr val="000000"/>
              </a:solidFill>
              <a:effectLst/>
              <a:uLnTx/>
              <a:uFillTx/>
              <a:latin typeface="GraphikCy"/>
              <a:ea typeface="+mn-ea"/>
              <a:cs typeface="+mn-cs"/>
            </a:endParaRP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ru-RU" sz="2800" b="0" i="0" u="none" strike="noStrike" kern="1200" cap="none" spc="0" normalizeH="0" baseline="0" noProof="0" dirty="0">
                <a:ln>
                  <a:noFill/>
                </a:ln>
                <a:solidFill>
                  <a:srgbClr val="000000"/>
                </a:solidFill>
                <a:effectLst/>
                <a:uLnTx/>
                <a:uFillTx/>
                <a:latin typeface="GraphikCy"/>
                <a:ea typeface="+mn-ea"/>
                <a:cs typeface="+mn-cs"/>
              </a:rPr>
              <a:t>Вы постоянно чем-то недовольны, легко раздражаетесь</a:t>
            </a:r>
            <a:endParaRPr kumimoji="0" lang="en-US" sz="2800" b="0" i="0" u="none" strike="noStrike" kern="1200" cap="none" spc="0" normalizeH="0" baseline="0" noProof="0" dirty="0">
              <a:ln>
                <a:noFill/>
              </a:ln>
              <a:solidFill>
                <a:srgbClr val="000000"/>
              </a:solidFill>
              <a:effectLst/>
              <a:uLnTx/>
              <a:uFillTx/>
              <a:latin typeface="GraphikCy"/>
              <a:ea typeface="+mn-ea"/>
              <a:cs typeface="+mn-cs"/>
            </a:endParaRP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ru-RU" sz="2800" b="0" i="0" u="none" strike="noStrike" kern="1200" cap="none" spc="0" normalizeH="0" baseline="0" noProof="0" dirty="0">
                <a:ln>
                  <a:noFill/>
                </a:ln>
                <a:solidFill>
                  <a:srgbClr val="000000"/>
                </a:solidFill>
                <a:effectLst/>
                <a:uLnTx/>
                <a:uFillTx/>
                <a:latin typeface="GraphikCy"/>
                <a:ea typeface="+mn-ea"/>
                <a:cs typeface="+mn-cs"/>
              </a:rPr>
              <a:t>Вам сложно начать что-то делать</a:t>
            </a:r>
            <a:endParaRPr kumimoji="0" lang="en-US" sz="2800" b="0" i="0" u="none" strike="noStrike" kern="1200" cap="none" spc="0" normalizeH="0" baseline="0" noProof="0" dirty="0">
              <a:ln>
                <a:noFill/>
              </a:ln>
              <a:solidFill>
                <a:srgbClr val="000000"/>
              </a:solidFill>
              <a:effectLst/>
              <a:uLnTx/>
              <a:uFillTx/>
              <a:latin typeface="GraphikCy"/>
              <a:ea typeface="+mn-ea"/>
              <a:cs typeface="+mn-cs"/>
            </a:endParaRP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ru-RU" sz="2800" b="0" i="0" u="none" strike="noStrike" kern="1200" cap="none" spc="0" normalizeH="0" baseline="0" noProof="0" dirty="0">
                <a:ln>
                  <a:noFill/>
                </a:ln>
                <a:solidFill>
                  <a:srgbClr val="000000"/>
                </a:solidFill>
                <a:effectLst/>
                <a:uLnTx/>
                <a:uFillTx/>
                <a:latin typeface="GraphikCy"/>
                <a:ea typeface="+mn-ea"/>
                <a:cs typeface="+mn-cs"/>
              </a:rPr>
              <a:t>Хуже питаетесь, чаще употребляете алкоголь</a:t>
            </a:r>
            <a:endParaRPr kumimoji="0" lang="en-US" sz="2800" b="0" i="0" u="none" strike="noStrike" kern="1200" cap="none" spc="0" normalizeH="0" baseline="0" noProof="0" dirty="0">
              <a:ln>
                <a:noFill/>
              </a:ln>
              <a:solidFill>
                <a:srgbClr val="000000"/>
              </a:solidFill>
              <a:effectLst/>
              <a:uLnTx/>
              <a:uFillTx/>
              <a:latin typeface="GraphikCy"/>
              <a:ea typeface="+mn-ea"/>
              <a:cs typeface="+mn-cs"/>
            </a:endParaRP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ru-RU" sz="2800" b="0" i="0" u="none" strike="noStrike" kern="1200" cap="none" spc="0" normalizeH="0" baseline="0" noProof="0" dirty="0">
                <a:ln>
                  <a:noFill/>
                </a:ln>
                <a:solidFill>
                  <a:srgbClr val="000000"/>
                </a:solidFill>
                <a:effectLst/>
                <a:uLnTx/>
                <a:uFillTx/>
                <a:latin typeface="GraphikCy"/>
                <a:ea typeface="+mn-ea"/>
                <a:cs typeface="+mn-cs"/>
              </a:rPr>
              <a:t>Вы перестали заботиться о себе, ухудшилось здоровье</a:t>
            </a:r>
            <a:r>
              <a:rPr kumimoji="0" lang="ru-RU" sz="2800" b="0" i="0" u="none" strike="noStrike" kern="1200" cap="none" spc="0" normalizeH="0" baseline="0" noProof="0" dirty="0">
                <a:ln>
                  <a:noFill/>
                </a:ln>
                <a:solidFill>
                  <a:prstClr val="black"/>
                </a:solidFill>
                <a:effectLst/>
                <a:uLnTx/>
                <a:uFillTx/>
                <a:latin typeface="Calibri" panose="020F0502020204030204"/>
                <a:ea typeface="+mn-ea"/>
                <a:cs typeface="+mn-cs"/>
              </a:rPr>
              <a:t/>
            </a:r>
            <a:br>
              <a:rPr kumimoji="0" lang="ru-RU" sz="2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ru-RU" sz="2800" b="0" i="0" u="none" strike="noStrike" kern="1200" cap="none" spc="0" normalizeH="0" baseline="0" noProof="0" dirty="0">
                <a:ln>
                  <a:noFill/>
                </a:ln>
                <a:solidFill>
                  <a:prstClr val="black"/>
                </a:solidFill>
                <a:effectLst/>
                <a:uLnTx/>
                <a:uFillTx/>
                <a:latin typeface="Calibri" panose="020F0502020204030204"/>
                <a:ea typeface="+mn-ea"/>
                <a:cs typeface="+mn-cs"/>
              </a:rPr>
              <a:t/>
            </a:r>
            <a:br>
              <a:rPr kumimoji="0" lang="ru-RU" sz="28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ru-RU" sz="28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endParaRPr>
          </a:p>
        </p:txBody>
      </p:sp>
    </p:spTree>
    <p:extLst>
      <p:ext uri="{BB962C8B-B14F-4D97-AF65-F5344CB8AC3E}">
        <p14:creationId xmlns:p14="http://schemas.microsoft.com/office/powerpoint/2010/main" val="2744436785"/>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20000">
              <a:srgbClr val="FBD27C"/>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61154" y="583355"/>
            <a:ext cx="11057500" cy="1260693"/>
          </a:xfrm>
        </p:spPr>
        <p:txBody>
          <a:bodyPr>
            <a:noAutofit/>
          </a:bodyPr>
          <a:lstStyle/>
          <a:p>
            <a:pPr algn="just"/>
            <a:r>
              <a:rPr lang="ru-RU" sz="3200" b="1" dirty="0">
                <a:latin typeface="Helvetica" charset="0"/>
                <a:ea typeface="Helvetica" charset="0"/>
                <a:cs typeface="Helvetica" charset="0"/>
              </a:rPr>
              <a:t>Диагностика</a:t>
            </a:r>
          </a:p>
        </p:txBody>
      </p:sp>
      <p:sp>
        <p:nvSpPr>
          <p:cNvPr id="4" name="TextBox 3">
            <a:extLst>
              <a:ext uri="{FF2B5EF4-FFF2-40B4-BE49-F238E27FC236}">
                <a16:creationId xmlns:a16="http://schemas.microsoft.com/office/drawing/2014/main" id="{B54B6325-1147-3128-6867-1411D36EF342}"/>
              </a:ext>
            </a:extLst>
          </p:cNvPr>
          <p:cNvSpPr txBox="1"/>
          <p:nvPr/>
        </p:nvSpPr>
        <p:spPr>
          <a:xfrm>
            <a:off x="661154" y="2287212"/>
            <a:ext cx="11244689" cy="3539430"/>
          </a:xfrm>
          <a:prstGeom prst="rect">
            <a:avLst/>
          </a:prstGeom>
          <a:noFill/>
        </p:spPr>
        <p:txBody>
          <a:bodyPr wrap="square">
            <a:spAutoFit/>
          </a:bodyPr>
          <a:lstStyle/>
          <a:p>
            <a:pPr algn="just" fontAlgn="t"/>
            <a:r>
              <a:rPr lang="ru-RU" sz="3200" dirty="0"/>
              <a:t>Опросник «Профессиональное выгорание» К. Маслач и </a:t>
            </a:r>
            <a:r>
              <a:rPr lang="ru-RU" sz="3200" dirty="0" smtClean="0"/>
              <a:t/>
            </a:r>
            <a:br>
              <a:rPr lang="ru-RU" sz="3200" dirty="0" smtClean="0"/>
            </a:br>
            <a:r>
              <a:rPr lang="ru-RU" sz="3200" dirty="0" smtClean="0"/>
              <a:t>С</a:t>
            </a:r>
            <a:r>
              <a:rPr lang="ru-RU" sz="3200" dirty="0"/>
              <a:t>. Джексон, адаптирован Н. Е. Водопьяновой</a:t>
            </a:r>
          </a:p>
          <a:p>
            <a:pPr algn="just" fontAlgn="t"/>
            <a:r>
              <a:rPr lang="ru-RU" sz="3200" dirty="0"/>
              <a:t>Методика экспертного опроса «Перечни качеств, поведенческих реакций и ситуаций для анализа профессиональных деформаций» (Н.С. </a:t>
            </a:r>
            <a:r>
              <a:rPr lang="ru-RU" sz="3200" dirty="0" err="1"/>
              <a:t>Пряжников</a:t>
            </a:r>
            <a:r>
              <a:rPr lang="ru-RU" sz="3200" dirty="0"/>
              <a:t>)</a:t>
            </a:r>
          </a:p>
          <a:p>
            <a:pPr algn="just" fontAlgn="t"/>
            <a:r>
              <a:rPr lang="ru-RU" sz="3200" b="0" i="0" dirty="0">
                <a:solidFill>
                  <a:srgbClr val="000000"/>
                </a:solidFill>
                <a:effectLst/>
                <a:cs typeface="Helvetica" panose="020B0604020202020204" pitchFamily="34" charset="0"/>
              </a:rPr>
              <a:t>Тест жизнестойкости (Методика С. </a:t>
            </a:r>
            <a:r>
              <a:rPr lang="ru-RU" sz="3200" b="0" i="0" dirty="0" err="1">
                <a:solidFill>
                  <a:srgbClr val="000000"/>
                </a:solidFill>
                <a:effectLst/>
                <a:cs typeface="Helvetica" panose="020B0604020202020204" pitchFamily="34" charset="0"/>
              </a:rPr>
              <a:t>Мадди</a:t>
            </a:r>
            <a:r>
              <a:rPr lang="ru-RU" sz="3200" b="0" i="0" dirty="0">
                <a:solidFill>
                  <a:srgbClr val="000000"/>
                </a:solidFill>
                <a:effectLst/>
                <a:cs typeface="Helvetica" panose="020B0604020202020204" pitchFamily="34" charset="0"/>
              </a:rPr>
              <a:t>, адаптация </a:t>
            </a:r>
            <a:r>
              <a:rPr lang="ru-RU" sz="3200" b="0" i="0" dirty="0" smtClean="0">
                <a:solidFill>
                  <a:srgbClr val="000000"/>
                </a:solidFill>
                <a:effectLst/>
                <a:cs typeface="Helvetica" panose="020B0604020202020204" pitchFamily="34" charset="0"/>
              </a:rPr>
              <a:t/>
            </a:r>
            <a:br>
              <a:rPr lang="ru-RU" sz="3200" b="0" i="0" dirty="0" smtClean="0">
                <a:solidFill>
                  <a:srgbClr val="000000"/>
                </a:solidFill>
                <a:effectLst/>
                <a:cs typeface="Helvetica" panose="020B0604020202020204" pitchFamily="34" charset="0"/>
              </a:rPr>
            </a:br>
            <a:r>
              <a:rPr lang="ru-RU" sz="3200" b="0" i="0" dirty="0" smtClean="0">
                <a:solidFill>
                  <a:srgbClr val="000000"/>
                </a:solidFill>
                <a:effectLst/>
                <a:cs typeface="Helvetica" panose="020B0604020202020204" pitchFamily="34" charset="0"/>
              </a:rPr>
              <a:t>Д.А</a:t>
            </a:r>
            <a:r>
              <a:rPr lang="ru-RU" sz="3200" b="0" i="0" dirty="0">
                <a:solidFill>
                  <a:srgbClr val="000000"/>
                </a:solidFill>
                <a:effectLst/>
                <a:cs typeface="Helvetica" panose="020B0604020202020204" pitchFamily="34" charset="0"/>
              </a:rPr>
              <a:t>. Леонтьева).</a:t>
            </a:r>
          </a:p>
        </p:txBody>
      </p:sp>
    </p:spTree>
    <p:extLst>
      <p:ext uri="{BB962C8B-B14F-4D97-AF65-F5344CB8AC3E}">
        <p14:creationId xmlns:p14="http://schemas.microsoft.com/office/powerpoint/2010/main" val="1722621200"/>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20000">
              <a:srgbClr val="FBD27C"/>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just"/>
            <a:r>
              <a:rPr lang="ru-RU" sz="3200" b="1" dirty="0">
                <a:latin typeface="Helvetica" charset="0"/>
                <a:ea typeface="Helvetica" charset="0"/>
                <a:cs typeface="Helvetica" charset="0"/>
              </a:rPr>
              <a:t>УПРАЖНЕНИЕ!!!</a:t>
            </a:r>
          </a:p>
        </p:txBody>
      </p:sp>
      <p:sp>
        <p:nvSpPr>
          <p:cNvPr id="3" name="Объект 2">
            <a:extLst>
              <a:ext uri="{FF2B5EF4-FFF2-40B4-BE49-F238E27FC236}">
                <a16:creationId xmlns:a16="http://schemas.microsoft.com/office/drawing/2014/main" id="{07F8B5A0-B411-58F1-37CF-6E4319F1822A}"/>
              </a:ext>
            </a:extLst>
          </p:cNvPr>
          <p:cNvSpPr>
            <a:spLocks noGrp="1"/>
          </p:cNvSpPr>
          <p:nvPr>
            <p:ph sz="half" idx="1"/>
          </p:nvPr>
        </p:nvSpPr>
        <p:spPr>
          <a:xfrm>
            <a:off x="838199" y="1825625"/>
            <a:ext cx="5388429" cy="4351338"/>
          </a:xfrm>
        </p:spPr>
        <p:txBody>
          <a:bodyPr>
            <a:normAutofit fontScale="92500" lnSpcReduction="20000"/>
          </a:bodyPr>
          <a:lstStyle/>
          <a:p>
            <a:pPr marL="0" indent="0">
              <a:buNone/>
            </a:pPr>
            <a:r>
              <a:rPr lang="ru-RU" sz="2800" b="0" i="0" dirty="0">
                <a:solidFill>
                  <a:srgbClr val="000000"/>
                </a:solidFill>
                <a:effectLst/>
                <a:latin typeface="Proxima Nova"/>
              </a:rPr>
              <a:t>Составьте себе список, например, из 200 пунктов, где опишите все, что доставляет удовольствие. Это может быть что угодно: чашка свежесваренного кофе, просмотр любимого фильма, игры с детьми, релакс программа в спа центре, покупка нового платья или ужин в ресторане… </a:t>
            </a:r>
            <a:r>
              <a:rPr lang="ru-RU" sz="2800" b="0" i="0" dirty="0" smtClean="0">
                <a:solidFill>
                  <a:srgbClr val="000000"/>
                </a:solidFill>
                <a:effectLst/>
                <a:latin typeface="Proxima Nova"/>
              </a:rPr>
              <a:t>Разместите </a:t>
            </a:r>
            <a:r>
              <a:rPr lang="ru-RU" sz="2800" b="0" i="0" dirty="0">
                <a:solidFill>
                  <a:srgbClr val="000000"/>
                </a:solidFill>
                <a:effectLst/>
                <a:latin typeface="Proxima Nova"/>
              </a:rPr>
              <a:t>свой Список радости на </a:t>
            </a:r>
            <a:r>
              <a:rPr lang="ru-RU" sz="2800" b="0" i="0" dirty="0" smtClean="0">
                <a:solidFill>
                  <a:srgbClr val="000000"/>
                </a:solidFill>
                <a:effectLst/>
                <a:latin typeface="Proxima Nova"/>
              </a:rPr>
              <a:t>видном месте, а </a:t>
            </a:r>
            <a:r>
              <a:rPr lang="ru-RU" sz="2800" b="0" i="0" dirty="0">
                <a:solidFill>
                  <a:srgbClr val="000000"/>
                </a:solidFill>
                <a:effectLst/>
                <a:latin typeface="Proxima Nova"/>
              </a:rPr>
              <a:t>когда </a:t>
            </a:r>
            <a:r>
              <a:rPr lang="ru-RU" sz="2800" b="0" i="0" dirty="0" smtClean="0">
                <a:solidFill>
                  <a:srgbClr val="000000"/>
                </a:solidFill>
                <a:effectLst/>
                <a:latin typeface="Proxima Nova"/>
              </a:rPr>
              <a:t>не хватает ресурса</a:t>
            </a:r>
            <a:r>
              <a:rPr lang="ru-RU" dirty="0">
                <a:solidFill>
                  <a:srgbClr val="000000"/>
                </a:solidFill>
                <a:latin typeface="Proxima Nova"/>
              </a:rPr>
              <a:t>, </a:t>
            </a:r>
            <a:r>
              <a:rPr lang="ru-RU" dirty="0" smtClean="0">
                <a:solidFill>
                  <a:srgbClr val="000000"/>
                </a:solidFill>
                <a:latin typeface="Proxima Nova"/>
              </a:rPr>
              <a:t>обращаясь </a:t>
            </a:r>
            <a:r>
              <a:rPr lang="ru-RU" dirty="0">
                <a:solidFill>
                  <a:srgbClr val="000000"/>
                </a:solidFill>
                <a:latin typeface="Proxima Nova"/>
              </a:rPr>
              <a:t>к </a:t>
            </a:r>
            <a:r>
              <a:rPr lang="ru-RU" dirty="0" smtClean="0">
                <a:solidFill>
                  <a:srgbClr val="000000"/>
                </a:solidFill>
                <a:latin typeface="Proxima Nova"/>
              </a:rPr>
              <a:t>нему, </a:t>
            </a:r>
            <a:r>
              <a:rPr lang="ru-RU" sz="2800" b="0" i="0" dirty="0" smtClean="0">
                <a:solidFill>
                  <a:srgbClr val="000000"/>
                </a:solidFill>
                <a:effectLst/>
                <a:latin typeface="Proxima Nova"/>
              </a:rPr>
              <a:t>подарите себе радость</a:t>
            </a:r>
            <a:endParaRPr lang="ru-RU" dirty="0"/>
          </a:p>
        </p:txBody>
      </p:sp>
      <p:pic>
        <p:nvPicPr>
          <p:cNvPr id="1026" name="Picture 2">
            <a:extLst>
              <a:ext uri="{FF2B5EF4-FFF2-40B4-BE49-F238E27FC236}">
                <a16:creationId xmlns:a16="http://schemas.microsoft.com/office/drawing/2014/main" id="{8D34BA74-FE8D-74E2-C199-3825C29AF7C7}"/>
              </a:ext>
            </a:extLst>
          </p:cNvPr>
          <p:cNvPicPr>
            <a:picLocks noGrp="1" noChangeAspect="1" noChangeArrowheads="1"/>
          </p:cNvPicPr>
          <p:nvPr>
            <p:ph sz="half" idx="2"/>
          </p:nvPr>
        </p:nvPicPr>
        <p:blipFill rotWithShape="1">
          <a:blip r:embed="rId4">
            <a:extLst>
              <a:ext uri="{28A0092B-C50C-407E-A947-70E740481C1C}">
                <a14:useLocalDpi xmlns:a14="http://schemas.microsoft.com/office/drawing/2010/main" val="0"/>
              </a:ext>
            </a:extLst>
          </a:blip>
          <a:srcRect l="3916" t="1693" r="3916"/>
          <a:stretch/>
        </p:blipFill>
        <p:spPr bwMode="auto">
          <a:xfrm>
            <a:off x="6850743" y="116114"/>
            <a:ext cx="5123543" cy="6741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0455710"/>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A056F6F-8A2E-F626-8319-95D06714D270}"/>
              </a:ext>
            </a:extLst>
          </p:cNvPr>
          <p:cNvSpPr>
            <a:spLocks noGrp="1"/>
          </p:cNvSpPr>
          <p:nvPr>
            <p:ph type="title"/>
          </p:nvPr>
        </p:nvSpPr>
        <p:spPr/>
        <p:txBody>
          <a:bodyPr/>
          <a:lstStyle/>
          <a:p>
            <a:endParaRPr lang="ru-RU"/>
          </a:p>
        </p:txBody>
      </p:sp>
      <p:pic>
        <p:nvPicPr>
          <p:cNvPr id="4" name="Объект 3">
            <a:extLst>
              <a:ext uri="{FF2B5EF4-FFF2-40B4-BE49-F238E27FC236}">
                <a16:creationId xmlns:a16="http://schemas.microsoft.com/office/drawing/2014/main" id="{2B1768D2-52A2-DD0C-EE9A-27EC76069A78}"/>
              </a:ext>
            </a:extLst>
          </p:cNvPr>
          <p:cNvPicPr>
            <a:picLocks noGrp="1" noChangeAspect="1"/>
          </p:cNvPicPr>
          <p:nvPr>
            <p:ph idx="1"/>
          </p:nvPr>
        </p:nvPicPr>
        <p:blipFill>
          <a:blip r:embed="rId2"/>
          <a:stretch>
            <a:fillRect/>
          </a:stretch>
        </p:blipFill>
        <p:spPr>
          <a:xfrm>
            <a:off x="0" y="0"/>
            <a:ext cx="12191999" cy="6858000"/>
          </a:xfrm>
          <a:prstGeom prst="rect">
            <a:avLst/>
          </a:prstGeom>
        </p:spPr>
      </p:pic>
    </p:spTree>
    <p:extLst>
      <p:ext uri="{BB962C8B-B14F-4D97-AF65-F5344CB8AC3E}">
        <p14:creationId xmlns:p14="http://schemas.microsoft.com/office/powerpoint/2010/main" val="31195280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21768C46-EF48-735E-D4C1-4F9CF21FB4F6}"/>
              </a:ext>
            </a:extLst>
          </p:cNvPr>
          <p:cNvPicPr>
            <a:picLocks noChangeAspect="1"/>
          </p:cNvPicPr>
          <p:nvPr/>
        </p:nvPicPr>
        <p:blipFill>
          <a:blip r:embed="rId2"/>
          <a:stretch>
            <a:fillRect/>
          </a:stretch>
        </p:blipFill>
        <p:spPr>
          <a:xfrm>
            <a:off x="38100" y="0"/>
            <a:ext cx="12192000" cy="7025640"/>
          </a:xfrm>
          <a:prstGeom prst="rect">
            <a:avLst/>
          </a:prstGeom>
        </p:spPr>
      </p:pic>
    </p:spTree>
    <p:extLst>
      <p:ext uri="{BB962C8B-B14F-4D97-AF65-F5344CB8AC3E}">
        <p14:creationId xmlns:p14="http://schemas.microsoft.com/office/powerpoint/2010/main" val="25075624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20000">
              <a:srgbClr val="FBD27C"/>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3ABA566-0881-3114-0544-DD08D3867B48}"/>
              </a:ext>
            </a:extLst>
          </p:cNvPr>
          <p:cNvSpPr>
            <a:spLocks noGrp="1"/>
          </p:cNvSpPr>
          <p:nvPr>
            <p:ph type="title"/>
          </p:nvPr>
        </p:nvSpPr>
        <p:spPr>
          <a:xfrm>
            <a:off x="522513" y="365125"/>
            <a:ext cx="11306629" cy="1325563"/>
          </a:xfrm>
        </p:spPr>
        <p:txBody>
          <a:bodyPr>
            <a:noAutofit/>
          </a:bodyPr>
          <a:lstStyle/>
          <a:p>
            <a:r>
              <a:rPr lang="ru-RU" sz="2800" dirty="0"/>
              <a:t>Болдырева, Т.А. </a:t>
            </a:r>
            <a:r>
              <a:rPr lang="ru-RU" sz="2800" b="1" dirty="0"/>
              <a:t>Общие теории деформаций личности: профессиональные деформации: учебное пособие. </a:t>
            </a:r>
            <a:r>
              <a:rPr lang="ru-RU" sz="2800" dirty="0"/>
              <a:t>Оренбург, ОГУ, 2017.</a:t>
            </a:r>
          </a:p>
        </p:txBody>
      </p:sp>
      <p:sp>
        <p:nvSpPr>
          <p:cNvPr id="3" name="Объект 2">
            <a:extLst>
              <a:ext uri="{FF2B5EF4-FFF2-40B4-BE49-F238E27FC236}">
                <a16:creationId xmlns:a16="http://schemas.microsoft.com/office/drawing/2014/main" id="{6BEF44EF-2A2F-BBEC-EE2F-C50F139234B6}"/>
              </a:ext>
            </a:extLst>
          </p:cNvPr>
          <p:cNvSpPr>
            <a:spLocks noGrp="1"/>
          </p:cNvSpPr>
          <p:nvPr>
            <p:ph idx="1"/>
          </p:nvPr>
        </p:nvSpPr>
        <p:spPr/>
        <p:txBody>
          <a:bodyPr>
            <a:normAutofit/>
          </a:bodyPr>
          <a:lstStyle/>
          <a:p>
            <a:pPr marL="0" indent="0" algn="just">
              <a:buNone/>
            </a:pPr>
            <a:r>
              <a:rPr lang="ru-RU" dirty="0">
                <a:solidFill>
                  <a:schemeClr val="accent1">
                    <a:lumMod val="75000"/>
                  </a:schemeClr>
                </a:solidFill>
              </a:rPr>
              <a:t>Эмоциональное выгорание</a:t>
            </a:r>
            <a:r>
              <a:rPr lang="ru-RU" dirty="0"/>
              <a:t>, административный восторг, </a:t>
            </a:r>
            <a:r>
              <a:rPr lang="ru-RU" dirty="0">
                <a:solidFill>
                  <a:srgbClr val="7030A0"/>
                </a:solidFill>
              </a:rPr>
              <a:t>феномен недоверия,</a:t>
            </a:r>
            <a:r>
              <a:rPr lang="ru-RU" dirty="0"/>
              <a:t> профессиональный фетишизм, </a:t>
            </a:r>
            <a:r>
              <a:rPr lang="ru-RU" dirty="0">
                <a:solidFill>
                  <a:schemeClr val="accent6">
                    <a:lumMod val="75000"/>
                  </a:schemeClr>
                </a:solidFill>
              </a:rPr>
              <a:t>профессиональный инструментализм</a:t>
            </a:r>
            <a:r>
              <a:rPr lang="ru-RU" dirty="0"/>
              <a:t>, трудоголизм, </a:t>
            </a:r>
            <a:r>
              <a:rPr lang="ru-RU" dirty="0">
                <a:solidFill>
                  <a:srgbClr val="C00000"/>
                </a:solidFill>
              </a:rPr>
              <a:t>формализм,</a:t>
            </a:r>
            <a:r>
              <a:rPr lang="ru-RU" dirty="0"/>
              <a:t> бюрократизм, </a:t>
            </a:r>
            <a:r>
              <a:rPr lang="ru-RU" dirty="0">
                <a:solidFill>
                  <a:schemeClr val="accent4">
                    <a:lumMod val="75000"/>
                  </a:schemeClr>
                </a:solidFill>
              </a:rPr>
              <a:t>комплекс «неудачника», </a:t>
            </a:r>
            <a:r>
              <a:rPr lang="ru-RU" dirty="0"/>
              <a:t>выученная беспомощность, </a:t>
            </a:r>
            <a:r>
              <a:rPr lang="ru-RU" dirty="0">
                <a:solidFill>
                  <a:srgbClr val="00B0F0"/>
                </a:solidFill>
              </a:rPr>
              <a:t>«потомственная безработность», </a:t>
            </a:r>
            <a:r>
              <a:rPr lang="ru-RU" dirty="0"/>
              <a:t>«преступная династия», </a:t>
            </a:r>
            <a:r>
              <a:rPr lang="ru-RU" dirty="0">
                <a:solidFill>
                  <a:srgbClr val="FF0000"/>
                </a:solidFill>
              </a:rPr>
              <a:t>синдром сострадательной усталости,</a:t>
            </a:r>
            <a:r>
              <a:rPr lang="ru-RU" dirty="0"/>
              <a:t> синдром асоциальной перцепции, </a:t>
            </a:r>
            <a:r>
              <a:rPr lang="ru-RU" dirty="0">
                <a:solidFill>
                  <a:srgbClr val="0070C0"/>
                </a:solidFill>
              </a:rPr>
              <a:t>синдром вседозволенности, </a:t>
            </a:r>
            <a:r>
              <a:rPr lang="ru-RU" dirty="0"/>
              <a:t>дефектоцентризм, </a:t>
            </a:r>
            <a:r>
              <a:rPr lang="ru-RU" dirty="0">
                <a:solidFill>
                  <a:srgbClr val="00B050"/>
                </a:solidFill>
              </a:rPr>
              <a:t>профессиональная агрессия, </a:t>
            </a:r>
            <a:r>
              <a:rPr lang="ru-RU" dirty="0"/>
              <a:t>ролевой экспансионизм, </a:t>
            </a:r>
            <a:r>
              <a:rPr lang="ru-RU" dirty="0">
                <a:solidFill>
                  <a:schemeClr val="accent2">
                    <a:lumMod val="75000"/>
                  </a:schemeClr>
                </a:solidFill>
              </a:rPr>
              <a:t>профессиональная демонстративность</a:t>
            </a:r>
            <a:r>
              <a:rPr lang="ru-RU" dirty="0"/>
              <a:t>, профессиональный догматизм, </a:t>
            </a:r>
            <a:r>
              <a:rPr lang="ru-RU" dirty="0">
                <a:solidFill>
                  <a:srgbClr val="7030A0"/>
                </a:solidFill>
              </a:rPr>
              <a:t>интолерантность</a:t>
            </a:r>
            <a:r>
              <a:rPr lang="ru-RU" dirty="0"/>
              <a:t>, профессиональный фетишизм, </a:t>
            </a:r>
            <a:r>
              <a:rPr lang="ru-RU" dirty="0">
                <a:solidFill>
                  <a:srgbClr val="E4432E"/>
                </a:solidFill>
              </a:rPr>
              <a:t>профессиональный инструментализм …</a:t>
            </a:r>
          </a:p>
        </p:txBody>
      </p:sp>
    </p:spTree>
    <p:extLst>
      <p:ext uri="{BB962C8B-B14F-4D97-AF65-F5344CB8AC3E}">
        <p14:creationId xmlns:p14="http://schemas.microsoft.com/office/powerpoint/2010/main" val="1359325592"/>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20000">
              <a:srgbClr val="FBD27C"/>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3519A77-C8AB-7D69-AB89-90A814CCE854}"/>
              </a:ext>
            </a:extLst>
          </p:cNvPr>
          <p:cNvSpPr>
            <a:spLocks noGrp="1"/>
          </p:cNvSpPr>
          <p:nvPr>
            <p:ph type="title"/>
          </p:nvPr>
        </p:nvSpPr>
        <p:spPr/>
        <p:txBody>
          <a:bodyPr>
            <a:normAutofit fontScale="90000"/>
          </a:bodyPr>
          <a:lstStyle/>
          <a:p>
            <a:r>
              <a:rPr lang="ru-RU" sz="3100" dirty="0"/>
              <a:t>Полякова О.Б. Категория и структура профессиональных деформаций // Национальный психологический журнал, 2014. Выпуск 1(13). С.55-62</a:t>
            </a:r>
            <a:r>
              <a:rPr lang="ru-RU" dirty="0"/>
              <a:t>. </a:t>
            </a:r>
          </a:p>
        </p:txBody>
      </p:sp>
      <p:sp>
        <p:nvSpPr>
          <p:cNvPr id="3" name="Объект 2">
            <a:extLst>
              <a:ext uri="{FF2B5EF4-FFF2-40B4-BE49-F238E27FC236}">
                <a16:creationId xmlns:a16="http://schemas.microsoft.com/office/drawing/2014/main" id="{9CCA8C08-06EF-8CF9-032E-A6807121C1AB}"/>
              </a:ext>
            </a:extLst>
          </p:cNvPr>
          <p:cNvSpPr>
            <a:spLocks noGrp="1"/>
          </p:cNvSpPr>
          <p:nvPr>
            <p:ph idx="1"/>
          </p:nvPr>
        </p:nvSpPr>
        <p:spPr>
          <a:xfrm>
            <a:off x="838200" y="2481943"/>
            <a:ext cx="10515600" cy="3695020"/>
          </a:xfrm>
        </p:spPr>
        <p:txBody>
          <a:bodyPr/>
          <a:lstStyle/>
          <a:p>
            <a:pPr marL="0" indent="0" algn="just">
              <a:buNone/>
            </a:pPr>
            <a:r>
              <a:rPr lang="ru-RU" b="1" dirty="0"/>
              <a:t>ПРОФЕССИОНАЛЬНАЯ ДЕФОРМАЦИЯ ЛИЧНОСТИ </a:t>
            </a:r>
            <a:r>
              <a:rPr lang="ru-RU" dirty="0"/>
              <a:t>– это «деструктивные изменения личности (изменение психической структуры, качеств личности под влиянием выполнения профессиональных обязанностей), возникающие при многолетнем выполнении одной и той же профессиональной деятельности, которые негативно сказываются на продуктивности труда и взаимодействии с другими участниками этого процесса и порождают профессионально нежелательные качества, изменяющие профессиональное поведение человека» </a:t>
            </a:r>
          </a:p>
        </p:txBody>
      </p:sp>
    </p:spTree>
    <p:extLst>
      <p:ext uri="{BB962C8B-B14F-4D97-AF65-F5344CB8AC3E}">
        <p14:creationId xmlns:p14="http://schemas.microsoft.com/office/powerpoint/2010/main" val="2284203332"/>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20000">
              <a:srgbClr val="FBD27C"/>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3BD4CB7-B17E-0E31-F8CD-46C5CDDE6CB5}"/>
              </a:ext>
            </a:extLst>
          </p:cNvPr>
          <p:cNvSpPr>
            <a:spLocks noGrp="1"/>
          </p:cNvSpPr>
          <p:nvPr>
            <p:ph type="title"/>
          </p:nvPr>
        </p:nvSpPr>
        <p:spPr>
          <a:xfrm>
            <a:off x="838200" y="365126"/>
            <a:ext cx="10515600" cy="912132"/>
          </a:xfrm>
        </p:spPr>
        <p:txBody>
          <a:bodyPr/>
          <a:lstStyle/>
          <a:p>
            <a:pPr algn="ctr"/>
            <a:r>
              <a:rPr lang="ru-RU" dirty="0">
                <a:latin typeface="Times New Roman" panose="02020603050405020304" pitchFamily="18" charset="0"/>
                <a:cs typeface="Times New Roman" panose="02020603050405020304" pitchFamily="18" charset="0"/>
              </a:rPr>
              <a:t>Концепция К. Маслач и С.Джексона</a:t>
            </a:r>
          </a:p>
        </p:txBody>
      </p:sp>
      <p:pic>
        <p:nvPicPr>
          <p:cNvPr id="9" name="Объект 8">
            <a:extLst>
              <a:ext uri="{FF2B5EF4-FFF2-40B4-BE49-F238E27FC236}">
                <a16:creationId xmlns:a16="http://schemas.microsoft.com/office/drawing/2014/main" id="{E0634C32-5BD9-431C-6A44-C8F2BF691FBC}"/>
              </a:ext>
            </a:extLst>
          </p:cNvPr>
          <p:cNvPicPr>
            <a:picLocks noGrp="1" noChangeAspect="1"/>
          </p:cNvPicPr>
          <p:nvPr>
            <p:ph idx="1"/>
          </p:nvPr>
        </p:nvPicPr>
        <p:blipFill>
          <a:blip r:embed="rId3"/>
          <a:stretch>
            <a:fillRect/>
          </a:stretch>
        </p:blipFill>
        <p:spPr>
          <a:xfrm>
            <a:off x="6086475" y="3991769"/>
            <a:ext cx="19050" cy="19050"/>
          </a:xfrm>
        </p:spPr>
      </p:pic>
      <p:pic>
        <p:nvPicPr>
          <p:cNvPr id="11" name="Рисунок 10">
            <a:extLst>
              <a:ext uri="{FF2B5EF4-FFF2-40B4-BE49-F238E27FC236}">
                <a16:creationId xmlns:a16="http://schemas.microsoft.com/office/drawing/2014/main" id="{C0F02DAC-5213-080D-D15F-984D448C5449}"/>
              </a:ext>
            </a:extLst>
          </p:cNvPr>
          <p:cNvPicPr>
            <a:picLocks noChangeAspect="1"/>
          </p:cNvPicPr>
          <p:nvPr/>
        </p:nvPicPr>
        <p:blipFill rotWithShape="1">
          <a:blip r:embed="rId4"/>
          <a:srcRect l="29166" t="34185" r="30357" b="26909"/>
          <a:stretch/>
        </p:blipFill>
        <p:spPr>
          <a:xfrm>
            <a:off x="1857827" y="1524000"/>
            <a:ext cx="8476346" cy="4441146"/>
          </a:xfrm>
          <a:prstGeom prst="rect">
            <a:avLst/>
          </a:prstGeom>
        </p:spPr>
      </p:pic>
    </p:spTree>
    <p:extLst>
      <p:ext uri="{BB962C8B-B14F-4D97-AF65-F5344CB8AC3E}">
        <p14:creationId xmlns:p14="http://schemas.microsoft.com/office/powerpoint/2010/main" val="1984272952"/>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20000">
              <a:srgbClr val="FBD27C"/>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62575" y="95251"/>
            <a:ext cx="5451922" cy="1208208"/>
          </a:xfrm>
        </p:spPr>
        <p:txBody>
          <a:bodyPr>
            <a:normAutofit/>
          </a:bodyPr>
          <a:lstStyle/>
          <a:p>
            <a:pPr algn="l"/>
            <a:r>
              <a:rPr lang="ru-RU" sz="4000" b="1" dirty="0"/>
              <a:t>ЭМОЦИОНАЛЬНОЕ ИСТОЩЕНИЕ</a:t>
            </a:r>
            <a:endParaRPr lang="ru-RU" sz="4400" b="1" dirty="0">
              <a:latin typeface="Helvetica" charset="0"/>
              <a:ea typeface="Helvetica" charset="0"/>
              <a:cs typeface="Helvetica" charset="0"/>
            </a:endParaRPr>
          </a:p>
        </p:txBody>
      </p:sp>
      <p:sp>
        <p:nvSpPr>
          <p:cNvPr id="5" name="TextBox 4">
            <a:extLst>
              <a:ext uri="{FF2B5EF4-FFF2-40B4-BE49-F238E27FC236}">
                <a16:creationId xmlns:a16="http://schemas.microsoft.com/office/drawing/2014/main" id="{A5486B78-FDD9-04CF-744E-D7880629072C}"/>
              </a:ext>
            </a:extLst>
          </p:cNvPr>
          <p:cNvSpPr txBox="1"/>
          <p:nvPr/>
        </p:nvSpPr>
        <p:spPr>
          <a:xfrm>
            <a:off x="5610225" y="1382564"/>
            <a:ext cx="5441954" cy="5262979"/>
          </a:xfrm>
          <a:prstGeom prst="rect">
            <a:avLst/>
          </a:prstGeom>
          <a:noFill/>
        </p:spPr>
        <p:txBody>
          <a:bodyPr wrap="square">
            <a:spAutoFit/>
          </a:bodyPr>
          <a:lstStyle/>
          <a:p>
            <a:pPr marL="457200" indent="-457200">
              <a:buFontTx/>
              <a:buChar char="-"/>
            </a:pPr>
            <a:r>
              <a:rPr lang="ru-RU" sz="2800" b="1" dirty="0">
                <a:solidFill>
                  <a:srgbClr val="7030A0"/>
                </a:solidFill>
              </a:rPr>
              <a:t>переживание снижения эмоционального фона, равнодушие или, наоборот, как эмоциональное перенасыщение. </a:t>
            </a:r>
          </a:p>
          <a:p>
            <a:endParaRPr lang="ru-RU" sz="2800" b="1" dirty="0">
              <a:solidFill>
                <a:srgbClr val="7030A0"/>
              </a:solidFill>
            </a:endParaRPr>
          </a:p>
          <a:p>
            <a:r>
              <a:rPr lang="ru-RU" sz="2800" b="1" dirty="0">
                <a:solidFill>
                  <a:srgbClr val="7030A0"/>
                </a:solidFill>
              </a:rPr>
              <a:t>… истощение понимается как оскудение психических ресурсов, снижение эмоционального тонуса, причинами которых является неэффективность проявленного сопротивления.</a:t>
            </a:r>
            <a:endParaRPr lang="ru-RU" sz="2800" b="1" dirty="0">
              <a:solidFill>
                <a:srgbClr val="7030A0"/>
              </a:solidFill>
              <a:latin typeface="Helvetica" panose="020B0604020202020204" pitchFamily="34" charset="0"/>
              <a:cs typeface="Helvetica" panose="020B0604020202020204" pitchFamily="34" charset="0"/>
            </a:endParaRPr>
          </a:p>
        </p:txBody>
      </p:sp>
      <p:pic>
        <p:nvPicPr>
          <p:cNvPr id="3" name="Рисунок 2">
            <a:extLst>
              <a:ext uri="{FF2B5EF4-FFF2-40B4-BE49-F238E27FC236}">
                <a16:creationId xmlns:a16="http://schemas.microsoft.com/office/drawing/2014/main" id="{CA4BC03D-F94B-B489-7429-DCC7809F2F56}"/>
              </a:ext>
            </a:extLst>
          </p:cNvPr>
          <p:cNvPicPr>
            <a:picLocks noChangeAspect="1"/>
          </p:cNvPicPr>
          <p:nvPr/>
        </p:nvPicPr>
        <p:blipFill>
          <a:blip r:embed="rId2">
            <a:alphaModFix amt="36000"/>
          </a:blip>
          <a:stretch>
            <a:fillRect/>
          </a:stretch>
        </p:blipFill>
        <p:spPr>
          <a:xfrm>
            <a:off x="0" y="1303458"/>
            <a:ext cx="5171168" cy="5421192"/>
          </a:xfrm>
          <a:prstGeom prst="rect">
            <a:avLst/>
          </a:prstGeom>
        </p:spPr>
      </p:pic>
    </p:spTree>
    <p:extLst>
      <p:ext uri="{BB962C8B-B14F-4D97-AF65-F5344CB8AC3E}">
        <p14:creationId xmlns:p14="http://schemas.microsoft.com/office/powerpoint/2010/main" val="5620438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20000">
              <a:srgbClr val="FBD27C"/>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58186" y="191022"/>
            <a:ext cx="9756311" cy="1323811"/>
          </a:xfrm>
        </p:spPr>
        <p:txBody>
          <a:bodyPr>
            <a:normAutofit/>
          </a:bodyPr>
          <a:lstStyle/>
          <a:p>
            <a:pPr algn="l"/>
            <a:r>
              <a:rPr lang="ru-RU" sz="4000" b="1" dirty="0"/>
              <a:t>ДЕПЕРСОНАЛИЗАЦИЯ</a:t>
            </a:r>
            <a:endParaRPr lang="ru-RU" sz="4400" b="1" dirty="0">
              <a:latin typeface="Helvetica" charset="0"/>
              <a:ea typeface="Helvetica" charset="0"/>
              <a:cs typeface="Helvetica" charset="0"/>
            </a:endParaRPr>
          </a:p>
        </p:txBody>
      </p:sp>
      <p:sp>
        <p:nvSpPr>
          <p:cNvPr id="5" name="TextBox 4">
            <a:extLst>
              <a:ext uri="{FF2B5EF4-FFF2-40B4-BE49-F238E27FC236}">
                <a16:creationId xmlns:a16="http://schemas.microsoft.com/office/drawing/2014/main" id="{A5486B78-FDD9-04CF-744E-D7880629072C}"/>
              </a:ext>
            </a:extLst>
          </p:cNvPr>
          <p:cNvSpPr txBox="1"/>
          <p:nvPr/>
        </p:nvSpPr>
        <p:spPr>
          <a:xfrm>
            <a:off x="1058186" y="1866913"/>
            <a:ext cx="9898743" cy="3108543"/>
          </a:xfrm>
          <a:prstGeom prst="rect">
            <a:avLst/>
          </a:prstGeom>
          <a:noFill/>
        </p:spPr>
        <p:txBody>
          <a:bodyPr wrap="square">
            <a:spAutoFit/>
          </a:bodyPr>
          <a:lstStyle/>
          <a:p>
            <a:r>
              <a:rPr lang="ru-RU" sz="2800" dirty="0"/>
              <a:t> - деформация отношений с другими людьми (пациентами, клиентами, подчиненными, коллегами и др.). </a:t>
            </a:r>
          </a:p>
          <a:p>
            <a:endParaRPr lang="ru-RU" sz="2800" dirty="0"/>
          </a:p>
          <a:p>
            <a:r>
              <a:rPr lang="ru-RU" sz="2800" dirty="0"/>
              <a:t>Возможны два варианта деперсонализации: </a:t>
            </a:r>
          </a:p>
          <a:p>
            <a:r>
              <a:rPr lang="ru-RU" sz="2800" dirty="0"/>
              <a:t>повышение зависимости от других, </a:t>
            </a:r>
          </a:p>
          <a:p>
            <a:r>
              <a:rPr lang="ru-RU" sz="2800" dirty="0"/>
              <a:t>повышение негативизма, циничности установок и чувств </a:t>
            </a:r>
            <a:endParaRPr lang="ru-RU" sz="2800" dirty="0" smtClean="0"/>
          </a:p>
          <a:p>
            <a:r>
              <a:rPr lang="ru-RU" sz="2800" dirty="0" smtClean="0"/>
              <a:t>по </a:t>
            </a:r>
            <a:r>
              <a:rPr lang="ru-RU" sz="2800" dirty="0"/>
              <a:t>отношению к окружающим людям.</a:t>
            </a:r>
            <a:endParaRPr lang="ru-RU" sz="28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4215564023"/>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20000">
              <a:srgbClr val="FBD27C"/>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58186" y="409575"/>
            <a:ext cx="9756311" cy="962024"/>
          </a:xfrm>
        </p:spPr>
        <p:txBody>
          <a:bodyPr>
            <a:normAutofit/>
          </a:bodyPr>
          <a:lstStyle/>
          <a:p>
            <a:pPr algn="l"/>
            <a:r>
              <a:rPr lang="ru-RU" sz="4000" b="1" dirty="0"/>
              <a:t>РЕДУКЦИЯ ЛИЧНЫХ ДОСТИЖЕНИЙ</a:t>
            </a:r>
            <a:endParaRPr lang="ru-RU" sz="4400" b="1" dirty="0">
              <a:latin typeface="Helvetica" charset="0"/>
              <a:ea typeface="Helvetica" charset="0"/>
              <a:cs typeface="Helvetica" charset="0"/>
            </a:endParaRPr>
          </a:p>
        </p:txBody>
      </p:sp>
      <p:sp>
        <p:nvSpPr>
          <p:cNvPr id="5" name="TextBox 4">
            <a:extLst>
              <a:ext uri="{FF2B5EF4-FFF2-40B4-BE49-F238E27FC236}">
                <a16:creationId xmlns:a16="http://schemas.microsoft.com/office/drawing/2014/main" id="{A5486B78-FDD9-04CF-744E-D7880629072C}"/>
              </a:ext>
            </a:extLst>
          </p:cNvPr>
          <p:cNvSpPr txBox="1"/>
          <p:nvPr/>
        </p:nvSpPr>
        <p:spPr>
          <a:xfrm>
            <a:off x="1058186" y="1866913"/>
            <a:ext cx="9898743" cy="3539430"/>
          </a:xfrm>
          <a:prstGeom prst="rect">
            <a:avLst/>
          </a:prstGeom>
          <a:noFill/>
        </p:spPr>
        <p:txBody>
          <a:bodyPr wrap="square">
            <a:spAutoFit/>
          </a:bodyPr>
          <a:lstStyle/>
          <a:p>
            <a:r>
              <a:rPr lang="ru-RU" sz="2800" dirty="0"/>
              <a:t>…тенденция к негативному оцениванию себя, своих профессиональных достижений и успехов, негативизм относительно служебных достоинств и возможностей;</a:t>
            </a:r>
          </a:p>
          <a:p>
            <a:r>
              <a:rPr lang="ru-RU" sz="2800" dirty="0"/>
              <a:t>…принижение собственного достоинства, в </a:t>
            </a:r>
            <a:r>
              <a:rPr lang="ru-RU" sz="2800" dirty="0" smtClean="0"/>
              <a:t>ограничении </a:t>
            </a:r>
            <a:r>
              <a:rPr lang="ru-RU" sz="2800" dirty="0"/>
              <a:t>своих возможностей, обязанностей по отношению к другим, снятие </a:t>
            </a:r>
            <a:endParaRPr lang="ru-RU" sz="2800" dirty="0" smtClean="0"/>
          </a:p>
          <a:p>
            <a:r>
              <a:rPr lang="ru-RU" sz="2800" dirty="0" smtClean="0"/>
              <a:t>с </a:t>
            </a:r>
            <a:r>
              <a:rPr lang="ru-RU" sz="2800" dirty="0"/>
              <a:t>себя ответственности и </a:t>
            </a:r>
            <a:r>
              <a:rPr lang="ru-RU" sz="2800" dirty="0" smtClean="0"/>
              <a:t>перекладывание </a:t>
            </a:r>
            <a:r>
              <a:rPr lang="ru-RU" sz="2800" dirty="0"/>
              <a:t>ее на других </a:t>
            </a:r>
            <a:endParaRPr lang="ru-RU" sz="2800" dirty="0" smtClean="0"/>
          </a:p>
          <a:p>
            <a:r>
              <a:rPr lang="ru-RU" sz="2800" dirty="0" smtClean="0"/>
              <a:t>(</a:t>
            </a:r>
            <a:r>
              <a:rPr lang="ru-RU" sz="2800" dirty="0"/>
              <a:t>это восстановление прежнего состояния, сведение сложного к более простому). </a:t>
            </a:r>
            <a:endParaRPr lang="ru-RU" sz="28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708141543"/>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20000">
              <a:srgbClr val="FBD27C"/>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1A4806D-9602-EBF4-3CF4-A7BD6F4909BC}"/>
              </a:ext>
            </a:extLst>
          </p:cNvPr>
          <p:cNvSpPr>
            <a:spLocks noGrp="1"/>
          </p:cNvSpPr>
          <p:nvPr>
            <p:ph type="title"/>
          </p:nvPr>
        </p:nvSpPr>
        <p:spPr/>
        <p:txBody>
          <a:bodyPr/>
          <a:lstStyle/>
          <a:p>
            <a:r>
              <a:rPr lang="ru-RU" dirty="0"/>
              <a:t>… </a:t>
            </a:r>
            <a:r>
              <a:rPr lang="ru-RU" i="1" dirty="0"/>
              <a:t>по сферам проявления</a:t>
            </a:r>
          </a:p>
        </p:txBody>
      </p:sp>
      <p:sp>
        <p:nvSpPr>
          <p:cNvPr id="3" name="Объект 2">
            <a:extLst>
              <a:ext uri="{FF2B5EF4-FFF2-40B4-BE49-F238E27FC236}">
                <a16:creationId xmlns:a16="http://schemas.microsoft.com/office/drawing/2014/main" id="{1DAB850F-2D88-F656-04D6-2A6C24A596A0}"/>
              </a:ext>
            </a:extLst>
          </p:cNvPr>
          <p:cNvSpPr>
            <a:spLocks noGrp="1"/>
          </p:cNvSpPr>
          <p:nvPr>
            <p:ph idx="1"/>
          </p:nvPr>
        </p:nvSpPr>
        <p:spPr/>
        <p:txBody>
          <a:bodyPr>
            <a:normAutofit/>
          </a:bodyPr>
          <a:lstStyle/>
          <a:p>
            <a:pPr marL="514350" indent="-514350">
              <a:buAutoNum type="arabicParenR"/>
            </a:pPr>
            <a:r>
              <a:rPr lang="ru-RU" dirty="0"/>
              <a:t>деформации, проявляющиеся в работе (или в каких-то конкретных направлениях трудовой деятельности по данной профессии или по данной должности); </a:t>
            </a:r>
          </a:p>
          <a:p>
            <a:pPr marL="514350" indent="-514350">
              <a:buAutoNum type="arabicParenR"/>
            </a:pPr>
            <a:r>
              <a:rPr lang="ru-RU" dirty="0"/>
              <a:t>деформации, проявляющиеся в отношениях с близкими людьми вне работы (заметим, что на самой работе деструкции не всегда могут проявляться, и лишь дома, со своими близкими человек позволяет себе вести себя недостойно);</a:t>
            </a:r>
          </a:p>
          <a:p>
            <a:pPr marL="514350" indent="-514350">
              <a:buAutoNum type="arabicParenR"/>
            </a:pPr>
            <a:r>
              <a:rPr lang="ru-RU" dirty="0"/>
              <a:t>деформации, проявляющиеся в досуговой деятельности и т.п. </a:t>
            </a:r>
          </a:p>
          <a:p>
            <a:pPr marL="0" indent="0">
              <a:buNone/>
            </a:pPr>
            <a:endParaRPr lang="ru-RU" dirty="0"/>
          </a:p>
        </p:txBody>
      </p:sp>
    </p:spTree>
    <p:extLst>
      <p:ext uri="{BB962C8B-B14F-4D97-AF65-F5344CB8AC3E}">
        <p14:creationId xmlns:p14="http://schemas.microsoft.com/office/powerpoint/2010/main" val="2855437231"/>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0.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1.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2.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3.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4.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5.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6.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7.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8.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9.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0.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1.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718</TotalTime>
  <Words>1080</Words>
  <Application>Microsoft Office PowerPoint</Application>
  <PresentationFormat>Широкоэкранный</PresentationFormat>
  <Paragraphs>89</Paragraphs>
  <Slides>24</Slides>
  <Notes>14</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24</vt:i4>
      </vt:variant>
    </vt:vector>
  </HeadingPairs>
  <TitlesOfParts>
    <vt:vector size="32" baseType="lpstr">
      <vt:lpstr>Arial</vt:lpstr>
      <vt:lpstr>Calibri</vt:lpstr>
      <vt:lpstr>Calibri Light</vt:lpstr>
      <vt:lpstr>GraphikCy</vt:lpstr>
      <vt:lpstr>Helvetica</vt:lpstr>
      <vt:lpstr>Proxima Nova</vt:lpstr>
      <vt:lpstr>Times New Roman</vt:lpstr>
      <vt:lpstr>Тема Office</vt:lpstr>
      <vt:lpstr>  Тема: «Профилактика  эмоционального  (профессионального) выгорания специалистов»</vt:lpstr>
      <vt:lpstr>Презентация PowerPoint</vt:lpstr>
      <vt:lpstr>Болдырева, Т.А. Общие теории деформаций личности: профессиональные деформации: учебное пособие. Оренбург, ОГУ, 2017.</vt:lpstr>
      <vt:lpstr>Полякова О.Б. Категория и структура профессиональных деформаций // Национальный психологический журнал, 2014. Выпуск 1(13). С.55-62. </vt:lpstr>
      <vt:lpstr>Концепция К. Маслач и С.Джексона</vt:lpstr>
      <vt:lpstr>ЭМОЦИОНАЛЬНОЕ ИСТОЩЕНИЕ</vt:lpstr>
      <vt:lpstr>ДЕПЕРСОНАЛИЗАЦИЯ</vt:lpstr>
      <vt:lpstr>РЕДУКЦИЯ ЛИЧНЫХ ДОСТИЖЕНИЙ</vt:lpstr>
      <vt:lpstr>… по сферам проявления</vt:lpstr>
      <vt:lpstr>Психологические барьеры</vt:lpstr>
      <vt:lpstr>Ролевой конфликт</vt:lpstr>
      <vt:lpstr>Прокрастинация</vt:lpstr>
      <vt:lpstr>Профессиональный стресс</vt:lpstr>
      <vt:lpstr>Деформация правосознания</vt:lpstr>
      <vt:lpstr>Виды деформации, присущие сотрудникам социальной сферы</vt:lpstr>
      <vt:lpstr>Психологическая устойчивость</vt:lpstr>
      <vt:lpstr>Толерантность к условиям неопределенности</vt:lpstr>
      <vt:lpstr>Инновационный потенциал личности</vt:lpstr>
      <vt:lpstr>Направления профилактики профессиональной деформации</vt:lpstr>
      <vt:lpstr>Тест на эмоциональное выгорание</vt:lpstr>
      <vt:lpstr>Диагностика</vt:lpstr>
      <vt:lpstr>УПРАЖНЕНИЕ!!!</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Базовая часть Правовой модуль</dc:title>
  <dc:creator>updub@mail.ru</dc:creator>
  <cp:lastModifiedBy>Admin</cp:lastModifiedBy>
  <cp:revision>62</cp:revision>
  <dcterms:created xsi:type="dcterms:W3CDTF">2022-09-10T13:35:53Z</dcterms:created>
  <dcterms:modified xsi:type="dcterms:W3CDTF">2023-08-01T12:41:12Z</dcterms:modified>
</cp:coreProperties>
</file>