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752" y="-7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37790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Информация о факте</a:t>
            </a:r>
          </a:p>
        </p:txBody>
      </p:sp>
      <p:sp>
        <p:nvSpPr>
          <p:cNvPr id="10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15009552_2264x1509.jpg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740519873_3318x2212.jpg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3" name="Изображение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1" name="Изображение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Подзаголовок слайд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7876" y="7762511"/>
            <a:ext cx="8688248" cy="519074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РЕАЛИЗАЦИЯ ПРОЕКТА…"/>
          <p:cNvSpPr txBox="1"/>
          <p:nvPr/>
        </p:nvSpPr>
        <p:spPr>
          <a:xfrm>
            <a:off x="4668315" y="1615546"/>
            <a:ext cx="15047388" cy="5445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6200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rPr lang="ru-RU" dirty="0" smtClean="0"/>
              <a:t>Практика подбора семьи для ребенка, </a:t>
            </a:r>
          </a:p>
          <a:p>
            <a:pPr>
              <a:lnSpc>
                <a:spcPct val="140000"/>
              </a:lnSpc>
              <a:defRPr sz="6200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rPr lang="ru-RU" dirty="0" smtClean="0"/>
              <a:t>оставшегося без попечения родителей: </a:t>
            </a:r>
          </a:p>
          <a:p>
            <a:pPr>
              <a:lnSpc>
                <a:spcPct val="140000"/>
              </a:lnSpc>
              <a:defRPr sz="6200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rPr lang="ru-RU" dirty="0" smtClean="0"/>
              <a:t>как </a:t>
            </a:r>
            <a:r>
              <a:rPr lang="ru-RU" dirty="0" err="1" smtClean="0"/>
              <a:t>расска</a:t>
            </a:r>
            <a:r>
              <a:rPr dirty="0" err="1" smtClean="0"/>
              <a:t>зать</a:t>
            </a:r>
            <a:r>
              <a:rPr dirty="0" smtClean="0"/>
              <a:t> </a:t>
            </a:r>
            <a:r>
              <a:rPr lang="ru-RU" dirty="0" smtClean="0"/>
              <a:t>кандидату </a:t>
            </a:r>
          </a:p>
          <a:p>
            <a:pPr>
              <a:lnSpc>
                <a:spcPct val="140000"/>
              </a:lnSpc>
              <a:defRPr sz="6200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rPr lang="ru-RU" dirty="0" smtClean="0"/>
              <a:t>в приемные родители</a:t>
            </a:r>
            <a:r>
              <a:rPr dirty="0" smtClean="0"/>
              <a:t> </a:t>
            </a:r>
            <a:r>
              <a:rPr dirty="0"/>
              <a:t>о </a:t>
            </a:r>
            <a:r>
              <a:rPr dirty="0" err="1"/>
              <a:t>себе</a:t>
            </a:r>
            <a:r>
              <a:rPr dirty="0" smtClean="0"/>
              <a:t>»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НАПРАВЛЕНИЕ ПРОЕКТА"/>
          <p:cNvSpPr txBox="1">
            <a:spLocks noGrp="1"/>
          </p:cNvSpPr>
          <p:nvPr>
            <p:ph type="ctrTitle"/>
          </p:nvPr>
        </p:nvSpPr>
        <p:spPr>
          <a:xfrm>
            <a:off x="1219200" y="1338387"/>
            <a:ext cx="21945600" cy="2979613"/>
          </a:xfrm>
          <a:prstGeom prst="rect">
            <a:avLst/>
          </a:prstGeom>
        </p:spPr>
        <p:txBody>
          <a:bodyPr/>
          <a:lstStyle>
            <a:lvl1pPr>
              <a:defRPr sz="12000" spc="-119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lvl1pPr>
          </a:lstStyle>
          <a:p>
            <a:r>
              <a:t>НАПРАВЛЕНИЕ ПРОЕКТА</a:t>
            </a:r>
          </a:p>
        </p:txBody>
      </p:sp>
      <p:sp>
        <p:nvSpPr>
          <p:cNvPr id="155" name="Данный проект направлен  на помощь…"/>
          <p:cNvSpPr txBox="1">
            <a:spLocks noGrp="1"/>
          </p:cNvSpPr>
          <p:nvPr>
            <p:ph type="subTitle" sz="half" idx="1"/>
          </p:nvPr>
        </p:nvSpPr>
        <p:spPr>
          <a:xfrm>
            <a:off x="1219200" y="5443939"/>
            <a:ext cx="21945600" cy="6054298"/>
          </a:xfrm>
          <a:prstGeom prst="rect">
            <a:avLst/>
          </a:prstGeom>
        </p:spPr>
        <p:txBody>
          <a:bodyPr/>
          <a:lstStyle/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 err="1"/>
              <a:t>Данный</a:t>
            </a:r>
            <a:r>
              <a:rPr dirty="0"/>
              <a:t> </a:t>
            </a:r>
            <a:r>
              <a:rPr dirty="0" err="1"/>
              <a:t>проект</a:t>
            </a:r>
            <a:r>
              <a:rPr dirty="0"/>
              <a:t> </a:t>
            </a:r>
            <a:r>
              <a:rPr dirty="0" err="1"/>
              <a:t>направлен</a:t>
            </a:r>
            <a:r>
              <a:rPr dirty="0"/>
              <a:t> 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помощь</a:t>
            </a:r>
            <a:r>
              <a:rPr dirty="0"/>
              <a:t>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/>
              <a:t>в </a:t>
            </a:r>
            <a:r>
              <a:rPr dirty="0" err="1"/>
              <a:t>семейном</a:t>
            </a:r>
            <a:r>
              <a:rPr dirty="0"/>
              <a:t> </a:t>
            </a:r>
            <a:r>
              <a:rPr dirty="0" err="1"/>
              <a:t>устройстве</a:t>
            </a:r>
            <a:r>
              <a:rPr dirty="0"/>
              <a:t> </a:t>
            </a:r>
            <a:r>
              <a:rPr dirty="0" err="1"/>
              <a:t>детей-сирот</a:t>
            </a:r>
            <a:r>
              <a:rPr dirty="0"/>
              <a:t>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 err="1"/>
              <a:t>оставшихся</a:t>
            </a:r>
            <a:r>
              <a:rPr dirty="0"/>
              <a:t> </a:t>
            </a: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попечения</a:t>
            </a:r>
            <a:r>
              <a:rPr dirty="0"/>
              <a:t> </a:t>
            </a:r>
            <a:r>
              <a:rPr dirty="0" err="1"/>
              <a:t>родителей</a:t>
            </a:r>
            <a:r>
              <a:rPr dirty="0"/>
              <a:t>,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/>
              <a:t>в </a:t>
            </a:r>
            <a:r>
              <a:rPr dirty="0" err="1"/>
              <a:t>возрасте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smtClean="0"/>
              <a:t>1</a:t>
            </a:r>
            <a:r>
              <a:rPr lang="ru-RU" dirty="0" smtClean="0"/>
              <a:t>1</a:t>
            </a:r>
            <a:r>
              <a:rPr dirty="0" smtClean="0"/>
              <a:t> </a:t>
            </a:r>
            <a:r>
              <a:rPr dirty="0" err="1"/>
              <a:t>до</a:t>
            </a:r>
            <a:r>
              <a:rPr dirty="0"/>
              <a:t> 17 </a:t>
            </a:r>
            <a:r>
              <a:rPr dirty="0" err="1"/>
              <a:t>лет</a:t>
            </a:r>
            <a:r>
              <a:rPr dirty="0"/>
              <a:t>.</a:t>
            </a:r>
          </a:p>
        </p:txBody>
      </p:sp>
      <p:pic>
        <p:nvPicPr>
          <p:cNvPr id="15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746" y="5090379"/>
            <a:ext cx="2719478" cy="7752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ЦЕЛЬ ПРОЕКТА"/>
          <p:cNvSpPr txBox="1">
            <a:spLocks noGrp="1"/>
          </p:cNvSpPr>
          <p:nvPr>
            <p:ph type="ctrTitle"/>
          </p:nvPr>
        </p:nvSpPr>
        <p:spPr>
          <a:xfrm>
            <a:off x="1219200" y="1338387"/>
            <a:ext cx="21945600" cy="2979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lvl1pPr>
          </a:lstStyle>
          <a:p>
            <a:r>
              <a:t>ЦЕЛЬ ПРОЕКТА</a:t>
            </a:r>
          </a:p>
        </p:txBody>
      </p:sp>
      <p:sp>
        <p:nvSpPr>
          <p:cNvPr id="159" name="Содействие в подборе замещающей семьи…"/>
          <p:cNvSpPr txBox="1">
            <a:spLocks noGrp="1"/>
          </p:cNvSpPr>
          <p:nvPr>
            <p:ph type="subTitle" sz="half" idx="1"/>
          </p:nvPr>
        </p:nvSpPr>
        <p:spPr>
          <a:xfrm>
            <a:off x="1219200" y="5443939"/>
            <a:ext cx="21945600" cy="6054298"/>
          </a:xfrm>
          <a:prstGeom prst="rect">
            <a:avLst/>
          </a:prstGeom>
        </p:spPr>
        <p:txBody>
          <a:bodyPr/>
          <a:lstStyle/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Содействие в подборе замещающей семьи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ребёнку, проживающему в организации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для детей-сирот, с использованием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видео-анкет кандидатов в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замещающие родители.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58657" y="8375385"/>
            <a:ext cx="5060111" cy="4621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ПОДГОТОВКА ДЕТЕЙ К ПЕРЕХОДУ…"/>
          <p:cNvSpPr txBox="1">
            <a:spLocks noGrp="1"/>
          </p:cNvSpPr>
          <p:nvPr>
            <p:ph type="ctrTitle"/>
          </p:nvPr>
        </p:nvSpPr>
        <p:spPr>
          <a:xfrm>
            <a:off x="1219199" y="1304236"/>
            <a:ext cx="21945601" cy="359426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9700" spc="-97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t>ПОДГОТОВКА ДЕТЕЙ К ПЕРЕХОДУ </a:t>
            </a:r>
          </a:p>
          <a:p>
            <a:pPr>
              <a:lnSpc>
                <a:spcPct val="100000"/>
              </a:lnSpc>
              <a:defRPr sz="9700" spc="-97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t>В ЗАМЕЩАЮЩУЮ СЕМЬЮ</a:t>
            </a:r>
          </a:p>
        </p:txBody>
      </p:sp>
      <p:sp>
        <p:nvSpPr>
          <p:cNvPr id="163" name="Программа  направлена на создание системы…"/>
          <p:cNvSpPr txBox="1">
            <a:spLocks noGrp="1"/>
          </p:cNvSpPr>
          <p:nvPr>
            <p:ph type="subTitle" sz="half" idx="1"/>
          </p:nvPr>
        </p:nvSpPr>
        <p:spPr>
          <a:xfrm>
            <a:off x="1219200" y="5443939"/>
            <a:ext cx="21945600" cy="6054298"/>
          </a:xfrm>
          <a:prstGeom prst="rect">
            <a:avLst/>
          </a:prstGeom>
        </p:spPr>
        <p:txBody>
          <a:bodyPr/>
          <a:lstStyle/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Программа  направлена на создание системы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взаимодействия семьи и детского учреждения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с целью подготовки ребенка к жизни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в семейных условиях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070" y="8325153"/>
            <a:ext cx="5631280" cy="4856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ЗНАКОМСТВО РЕБЕНКА…"/>
          <p:cNvSpPr txBox="1">
            <a:spLocks noGrp="1"/>
          </p:cNvSpPr>
          <p:nvPr>
            <p:ph type="ctrTitle"/>
          </p:nvPr>
        </p:nvSpPr>
        <p:spPr>
          <a:xfrm>
            <a:off x="1219200" y="1304236"/>
            <a:ext cx="21945600" cy="3594262"/>
          </a:xfrm>
          <a:prstGeom prst="rect">
            <a:avLst/>
          </a:prstGeom>
        </p:spPr>
        <p:txBody>
          <a:bodyPr/>
          <a:lstStyle/>
          <a:p>
            <a:pPr defTabSz="1438655">
              <a:lnSpc>
                <a:spcPct val="100000"/>
              </a:lnSpc>
              <a:defRPr sz="7551" spc="-75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t>ЗНАКОМСТВО РЕБЕНКА</a:t>
            </a:r>
          </a:p>
          <a:p>
            <a:pPr defTabSz="1438655">
              <a:lnSpc>
                <a:spcPct val="100000"/>
              </a:lnSpc>
              <a:defRPr sz="7551" spc="-75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t>С ВИДЕО-АНКЕТОЙ КАНДИДАТОВ</a:t>
            </a:r>
          </a:p>
          <a:p>
            <a:pPr defTabSz="1438655">
              <a:lnSpc>
                <a:spcPct val="100000"/>
              </a:lnSpc>
              <a:defRPr sz="7551" spc="-75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t>В ПРИЕМНЫЕ РОДИТЕЛИ</a:t>
            </a:r>
          </a:p>
        </p:txBody>
      </p:sp>
      <p:sp>
        <p:nvSpPr>
          <p:cNvPr id="167" name="1. Просмотр видео-анкеты кандидатов в приемные родители.…"/>
          <p:cNvSpPr txBox="1">
            <a:spLocks noGrp="1"/>
          </p:cNvSpPr>
          <p:nvPr>
            <p:ph type="subTitle" idx="1"/>
          </p:nvPr>
        </p:nvSpPr>
        <p:spPr>
          <a:xfrm>
            <a:off x="1695299" y="5426863"/>
            <a:ext cx="19682974" cy="7702379"/>
          </a:xfrm>
          <a:prstGeom prst="rect">
            <a:avLst/>
          </a:prstGeom>
        </p:spPr>
        <p:txBody>
          <a:bodyPr/>
          <a:lstStyle/>
          <a:p>
            <a:pPr algn="l" defTabSz="449580">
              <a:lnSpc>
                <a:spcPct val="90000"/>
              </a:lnSpc>
              <a:spcBef>
                <a:spcPts val="2500"/>
              </a:spcBef>
              <a:defRPr sz="5500"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>
                <a:solidFill>
                  <a:schemeClr val="accent4">
                    <a:hueOff val="-904334"/>
                    <a:lumOff val="2953"/>
                  </a:schemeClr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1.</a:t>
            </a:r>
            <a:r>
              <a:t> Просмотр видео-анкеты кандидатов в приемные родители.</a:t>
            </a:r>
          </a:p>
          <a:p>
            <a:pPr algn="l" defTabSz="449580">
              <a:lnSpc>
                <a:spcPct val="90000"/>
              </a:lnSpc>
              <a:spcBef>
                <a:spcPts val="2500"/>
              </a:spcBef>
              <a:defRPr sz="5500"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>
                <a:solidFill>
                  <a:schemeClr val="accent4">
                    <a:hueOff val="-904334"/>
                    <a:lumOff val="2953"/>
                  </a:schemeClr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2.</a:t>
            </a:r>
            <a:r>
              <a:t> Беседа по результатам просмотра. </a:t>
            </a:r>
          </a:p>
          <a:p>
            <a:pPr algn="l" defTabSz="449580">
              <a:lnSpc>
                <a:spcPct val="90000"/>
              </a:lnSpc>
              <a:spcBef>
                <a:spcPts val="2500"/>
              </a:spcBef>
              <a:defRPr sz="5500"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>
                <a:solidFill>
                  <a:schemeClr val="accent4">
                    <a:hueOff val="-904334"/>
                    <a:lumOff val="2953"/>
                  </a:schemeClr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3.</a:t>
            </a:r>
            <a:r>
              <a:t> При положительном решении воспитанника встреча в режиме онлайн с кандидатами.</a:t>
            </a:r>
          </a:p>
          <a:p>
            <a:pPr algn="l" defTabSz="449580">
              <a:lnSpc>
                <a:spcPct val="90000"/>
              </a:lnSpc>
              <a:spcBef>
                <a:spcPts val="1000"/>
              </a:spcBef>
              <a:defRPr sz="5500"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>
                <a:solidFill>
                  <a:schemeClr val="accent4">
                    <a:hueOff val="-904334"/>
                    <a:lumOff val="2953"/>
                  </a:schemeClr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4.</a:t>
            </a:r>
            <a:r>
              <a:t> Жизнеустройство ребенка в данную</a:t>
            </a:r>
          </a:p>
          <a:p>
            <a:pPr algn="l" defTabSz="449580">
              <a:lnSpc>
                <a:spcPct val="90000"/>
              </a:lnSpc>
              <a:spcBef>
                <a:spcPts val="1000"/>
              </a:spcBef>
              <a:defRPr sz="5500"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t>замещающую семью. </a:t>
            </a:r>
          </a:p>
          <a:p>
            <a:pPr defTabSz="449580">
              <a:lnSpc>
                <a:spcPct val="90000"/>
              </a:lnSpc>
              <a:spcBef>
                <a:spcPts val="1000"/>
              </a:spcBef>
              <a:defRPr spc="0">
                <a:uFill>
                  <a:solidFill>
                    <a:srgbClr val="000000"/>
                  </a:solidFill>
                </a:u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2754" y="7456017"/>
            <a:ext cx="3771902" cy="5830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В НАСТОЯЩЕЕ ВРЕМЯ В ДАННОМ ПРОЕКТЕ…"/>
          <p:cNvSpPr txBox="1">
            <a:spLocks noGrp="1"/>
          </p:cNvSpPr>
          <p:nvPr>
            <p:ph type="ctrTitle"/>
          </p:nvPr>
        </p:nvSpPr>
        <p:spPr>
          <a:xfrm>
            <a:off x="1219200" y="835845"/>
            <a:ext cx="21945601" cy="3943206"/>
          </a:xfrm>
          <a:prstGeom prst="rect">
            <a:avLst/>
          </a:prstGeom>
        </p:spPr>
        <p:txBody>
          <a:bodyPr/>
          <a:lstStyle/>
          <a:p>
            <a:pPr defTabSz="1267967">
              <a:lnSpc>
                <a:spcPct val="100000"/>
              </a:lnSpc>
              <a:defRPr sz="6240" spc="-62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t>В НАСТОЯЩЕЕ ВРЕМЯ В ДАННОМ ПРОЕКТЕ </a:t>
            </a:r>
          </a:p>
          <a:p>
            <a:pPr defTabSz="1267967">
              <a:lnSpc>
                <a:spcPct val="100000"/>
              </a:lnSpc>
              <a:defRPr sz="6240" spc="-62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t>УЧАСТВУЕТ 4 ВЗРОСЛЫХ</a:t>
            </a:r>
          </a:p>
          <a:p>
            <a:pPr defTabSz="1267967">
              <a:lnSpc>
                <a:spcPct val="100000"/>
              </a:lnSpc>
              <a:defRPr sz="6240" spc="-62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t>ВОСПИТАННИКА В ВОЗРАСТЕ </a:t>
            </a:r>
          </a:p>
          <a:p>
            <a:pPr defTabSz="1267967">
              <a:lnSpc>
                <a:spcPct val="100000"/>
              </a:lnSpc>
              <a:defRPr sz="6240" spc="-62">
                <a:solidFill>
                  <a:srgbClr val="FF9300"/>
                </a:solidFill>
                <a:latin typeface="SF Pro Display Semibold"/>
                <a:ea typeface="SF Pro Display Semibold"/>
                <a:cs typeface="SF Pro Display Semibold"/>
                <a:sym typeface="SF Pro Display Semibold"/>
              </a:defRPr>
            </a:pPr>
            <a:r>
              <a:t>ОТ 10 ДО 17 ЛЕТ</a:t>
            </a:r>
          </a:p>
        </p:txBody>
      </p:sp>
      <p:sp>
        <p:nvSpPr>
          <p:cNvPr id="171" name="Считаем, что этот проект очень важен…"/>
          <p:cNvSpPr txBox="1">
            <a:spLocks noGrp="1"/>
          </p:cNvSpPr>
          <p:nvPr>
            <p:ph type="subTitle" sz="half" idx="1"/>
          </p:nvPr>
        </p:nvSpPr>
        <p:spPr>
          <a:xfrm>
            <a:off x="1219200" y="5443939"/>
            <a:ext cx="21945600" cy="6054298"/>
          </a:xfrm>
          <a:prstGeom prst="rect">
            <a:avLst/>
          </a:prstGeom>
        </p:spPr>
        <p:txBody>
          <a:bodyPr/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 err="1"/>
              <a:t>Считаем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этот</a:t>
            </a:r>
            <a:r>
              <a:rPr dirty="0"/>
              <a:t> </a:t>
            </a:r>
            <a:r>
              <a:rPr dirty="0" err="1"/>
              <a:t>проект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важен</a:t>
            </a:r>
            <a:r>
              <a:rPr dirty="0"/>
              <a:t> 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дальнейшего</a:t>
            </a:r>
            <a:r>
              <a:rPr dirty="0"/>
              <a:t> </a:t>
            </a:r>
            <a:r>
              <a:rPr dirty="0" err="1"/>
              <a:t>жизнеустройства</a:t>
            </a:r>
            <a:r>
              <a:rPr dirty="0"/>
              <a:t> 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 err="1"/>
              <a:t>детей</a:t>
            </a:r>
            <a:r>
              <a:rPr dirty="0"/>
              <a:t> в </a:t>
            </a:r>
            <a:r>
              <a:rPr dirty="0" err="1"/>
              <a:t>замещающую</a:t>
            </a:r>
            <a:r>
              <a:rPr dirty="0"/>
              <a:t> </a:t>
            </a:r>
            <a:r>
              <a:rPr dirty="0" err="1"/>
              <a:t>семью</a:t>
            </a:r>
            <a:r>
              <a:rPr dirty="0"/>
              <a:t>, 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подбора</a:t>
            </a:r>
            <a:r>
              <a:rPr dirty="0"/>
              <a:t> </a:t>
            </a:r>
            <a:r>
              <a:rPr dirty="0" err="1"/>
              <a:t>потенциальных</a:t>
            </a:r>
            <a:r>
              <a:rPr dirty="0"/>
              <a:t> 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 err="1"/>
              <a:t>приемных</a:t>
            </a:r>
            <a:r>
              <a:rPr dirty="0"/>
              <a:t> </a:t>
            </a:r>
            <a:r>
              <a:rPr dirty="0" err="1"/>
              <a:t>родителей</a:t>
            </a:r>
            <a:r>
              <a:rPr dirty="0"/>
              <a:t> 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pPr>
            <a:r>
              <a:rPr dirty="0" err="1"/>
              <a:t>воспитанникам</a:t>
            </a:r>
            <a:r>
              <a:rPr dirty="0"/>
              <a:t> </a:t>
            </a:r>
            <a:r>
              <a:rPr dirty="0" err="1"/>
              <a:t>учреждения</a:t>
            </a:r>
            <a:r>
              <a:rPr dirty="0"/>
              <a:t>.</a:t>
            </a:r>
          </a:p>
        </p:txBody>
      </p:sp>
      <p:pic>
        <p:nvPicPr>
          <p:cNvPr id="17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212" y="6613245"/>
            <a:ext cx="4951357" cy="6622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181</Words>
  <Application>Microsoft Office PowerPoint</Application>
  <PresentationFormat>Произвольный</PresentationFormat>
  <Paragraphs>39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23_ClassicWhite</vt:lpstr>
      <vt:lpstr>Презентация PowerPoint</vt:lpstr>
      <vt:lpstr>НАПРАВЛЕНИЕ ПРОЕКТА</vt:lpstr>
      <vt:lpstr>ЦЕЛЬ ПРОЕКТА</vt:lpstr>
      <vt:lpstr>ПОДГОТОВКА ДЕТЕЙ К ПЕРЕХОДУ  В ЗАМЕЩАЮЩУЮ СЕМЬЮ</vt:lpstr>
      <vt:lpstr>ЗНАКОМСТВО РЕБЕНКА С ВИДЕО-АНКЕТОЙ КАНДИДАТОВ В ПРИЕМНЫЕ РОДИТЕЛИ</vt:lpstr>
      <vt:lpstr>В НАСТОЯЩЕЕ ВРЕМЯ В ДАННОМ ПРОЕКТЕ  УЧАСТВУЕТ 4 ВЗРОСЛЫХ ВОСПИТАННИКА В ВОЗРАСТЕ  ОТ 10 ДО 17 ЛЕТ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</cp:revision>
  <dcterms:modified xsi:type="dcterms:W3CDTF">2020-12-08T08:51:29Z</dcterms:modified>
</cp:coreProperties>
</file>