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88" r:id="rId4"/>
    <p:sldId id="299" r:id="rId5"/>
    <p:sldId id="300" r:id="rId6"/>
    <p:sldId id="292" r:id="rId7"/>
    <p:sldId id="293" r:id="rId8"/>
    <p:sldId id="282" r:id="rId9"/>
    <p:sldId id="294" r:id="rId10"/>
    <p:sldId id="295" r:id="rId11"/>
    <p:sldId id="283" r:id="rId12"/>
    <p:sldId id="284" r:id="rId13"/>
    <p:sldId id="287" r:id="rId14"/>
    <p:sldId id="296" r:id="rId15"/>
    <p:sldId id="29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8"/>
            <p14:sldId id="299"/>
            <p14:sldId id="300"/>
            <p14:sldId id="292"/>
            <p14:sldId id="293"/>
            <p14:sldId id="282"/>
            <p14:sldId id="294"/>
            <p14:sldId id="295"/>
            <p14:sldId id="283"/>
            <p14:sldId id="284"/>
            <p14:sldId id="287"/>
            <p14:sldId id="296"/>
            <p14:sldId id="298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98" d="100"/>
          <a:sy n="98" d="100"/>
        </p:scale>
        <p:origin x="-21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743271135011501E-2"/>
                  <c:y val="-0.42735636211361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98735920269818E-2"/>
                  <c:y val="-0.40700605915582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540732986854674E-3"/>
                  <c:y val="-0.39343919051729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98735920269818E-2"/>
                  <c:y val="-0.54945817986035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11 м 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515</c:v>
                </c:pt>
                <c:pt idx="1">
                  <c:v>584</c:v>
                </c:pt>
                <c:pt idx="2">
                  <c:v>547</c:v>
                </c:pt>
                <c:pt idx="3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7337856"/>
        <c:axId val="156017408"/>
        <c:axId val="0"/>
      </c:bar3DChart>
      <c:catAx>
        <c:axId val="137337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017408"/>
        <c:crosses val="autoZero"/>
        <c:auto val="1"/>
        <c:lblAlgn val="ctr"/>
        <c:lblOffset val="100"/>
        <c:noMultiLvlLbl val="0"/>
      </c:catAx>
      <c:valAx>
        <c:axId val="15601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337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867132174516"/>
          <c:y val="3.9741749523110652E-2"/>
          <c:w val="0.47890432328034466"/>
          <c:h val="0.866466055065599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УСЗН</c:v>
                </c:pt>
                <c:pt idx="1">
                  <c:v>КЦСОН</c:v>
                </c:pt>
                <c:pt idx="2">
                  <c:v>Организации для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37654137572428"/>
          <c:y val="0.3076007963536892"/>
          <c:w val="0.37718949636012478"/>
          <c:h val="0.41893530701459653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уровень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Амурской области от 27.08.2012 № 457 «Об утверждении Программы и Порядка подготовки лиц, желающих принять на воспитание в свою семью ребенка, оставшегося без попечения родителей»</a:t>
          </a:r>
          <a:endParaRPr lang="ru-R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18.05.2009 г. № 423 «Об отдельных вопросах осуществления опеки и попечительства в отношении несовершеннолетних граждан»</a:t>
          </a:r>
          <a:endParaRPr lang="ru-R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291869" custLinFactNeighborX="-46849" custLinFactNeighborY="101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0853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96230" custScaleY="117943" custLinFactNeighborX="5410" custLinFactNeighborY="15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C3D484E-A71E-4499-A54C-8439F134B957}" type="presOf" srcId="{74EE5CD8-078F-4590-BF9C-A341A294A016}" destId="{7E429971-BC57-430F-BB25-C0574E5E39E3}" srcOrd="0" destOrd="0" presId="urn:microsoft.com/office/officeart/2005/8/layout/vList5"/>
    <dgm:cxn modelId="{3B711168-CD37-40D0-BE36-3F300BB10B77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ADE21D8-8AC1-4FEB-99D0-BD7D4C807A16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37C44D6E-FDF6-43EF-BDA8-91B4A06191B0}" type="presOf" srcId="{1E4D3931-0DBD-4211-A24A-6AF364284B1E}" destId="{D54B1729-BC98-42C1-9C6C-D65DCBA4358F}" srcOrd="0" destOrd="0" presId="urn:microsoft.com/office/officeart/2005/8/layout/vList5"/>
    <dgm:cxn modelId="{02CCFE5E-1C25-4FC7-8DD2-9B913B406249}" type="presOf" srcId="{F6FEADD9-F67D-41F5-BA4C-3C84956E7F46}" destId="{AAE7A1E6-6847-453D-B55B-8A82BF138C1D}" srcOrd="0" destOrd="0" presId="urn:microsoft.com/office/officeart/2005/8/layout/vList5"/>
    <dgm:cxn modelId="{0D217C3F-C291-4AFA-9AF0-3FF427AAD229}" type="presParOf" srcId="{AAE7A1E6-6847-453D-B55B-8A82BF138C1D}" destId="{C4407577-18A2-46E0-8805-2838042EB67A}" srcOrd="0" destOrd="0" presId="urn:microsoft.com/office/officeart/2005/8/layout/vList5"/>
    <dgm:cxn modelId="{33E44997-CAFD-4019-B714-CA9D62649267}" type="presParOf" srcId="{C4407577-18A2-46E0-8805-2838042EB67A}" destId="{7E429971-BC57-430F-BB25-C0574E5E39E3}" srcOrd="0" destOrd="0" presId="urn:microsoft.com/office/officeart/2005/8/layout/vList5"/>
    <dgm:cxn modelId="{B00C0F92-2325-4258-8550-030BF986EAD5}" type="presParOf" srcId="{C4407577-18A2-46E0-8805-2838042EB67A}" destId="{D54B1729-BC98-42C1-9C6C-D65DCBA4358F}" srcOrd="1" destOrd="0" presId="urn:microsoft.com/office/officeart/2005/8/layout/vList5"/>
    <dgm:cxn modelId="{47652A82-D26B-4790-97B6-527328E2036F}" type="presParOf" srcId="{AAE7A1E6-6847-453D-B55B-8A82BF138C1D}" destId="{AB8574CC-D4F2-4555-AEE3-F4EE58B11D03}" srcOrd="1" destOrd="0" presId="urn:microsoft.com/office/officeart/2005/8/layout/vList5"/>
    <dgm:cxn modelId="{41E77875-30E5-4723-BF54-E7469FC7267B}" type="presParOf" srcId="{AAE7A1E6-6847-453D-B55B-8A82BF138C1D}" destId="{85B8F607-FDD8-476A-ADBE-E1250824F294}" srcOrd="2" destOrd="0" presId="urn:microsoft.com/office/officeart/2005/8/layout/vList5"/>
    <dgm:cxn modelId="{7EACD627-1172-48D5-BC65-858FDDF80539}" type="presParOf" srcId="{85B8F607-FDD8-476A-ADBE-E1250824F294}" destId="{C04276DC-EE64-470A-B8BC-09067B8045FA}" srcOrd="0" destOrd="0" presId="urn:microsoft.com/office/officeart/2005/8/layout/vList5"/>
    <dgm:cxn modelId="{075DAE65-C479-4C0A-A54D-1E39919EEA90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5051225" y="-1589183"/>
          <a:ext cx="1585912" cy="51608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Российской Федерации от 18.05.2009 г. № 423 «Об отдельных вопросах осуществления опеки и попечительства в отношении несовершеннолетних граждан»</a:t>
          </a:r>
          <a:endParaRPr lang="ru-R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63753" y="198289"/>
        <a:ext cx="5160856" cy="1585912"/>
      </dsp:txXfrm>
    </dsp:sp>
    <dsp:sp modelId="{7E429971-BC57-430F-BB25-C0574E5E39E3}">
      <dsp:nvSpPr>
        <dsp:cNvPr id="0" name=""/>
        <dsp:cNvSpPr/>
      </dsp:nvSpPr>
      <dsp:spPr>
        <a:xfrm>
          <a:off x="0" y="20210"/>
          <a:ext cx="3263428" cy="19823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уровень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72" y="116982"/>
        <a:ext cx="3069884" cy="1788846"/>
      </dsp:txXfrm>
    </dsp:sp>
    <dsp:sp modelId="{B37A5355-225B-4C6F-AED7-6C620F99EECC}">
      <dsp:nvSpPr>
        <dsp:cNvPr id="0" name=""/>
        <dsp:cNvSpPr/>
      </dsp:nvSpPr>
      <dsp:spPr>
        <a:xfrm rot="5400000">
          <a:off x="4913093" y="520603"/>
          <a:ext cx="1870472" cy="515321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Амурской области от 27.08.2012 № 457 «Об утверждении Программы и Порядка подготовки лиц, желающих принять на воспитание в свою семью ребенка, оставшегося без попечения родителей»</a:t>
          </a:r>
          <a:endParaRPr lang="ru-R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71723" y="2161973"/>
        <a:ext cx="5153212" cy="1870472"/>
      </dsp:txXfrm>
    </dsp:sp>
    <dsp:sp modelId="{C04276DC-EE64-470A-B8BC-09067B8045FA}">
      <dsp:nvSpPr>
        <dsp:cNvPr id="0" name=""/>
        <dsp:cNvSpPr/>
      </dsp:nvSpPr>
      <dsp:spPr>
        <a:xfrm>
          <a:off x="325" y="2081559"/>
          <a:ext cx="3269459" cy="198239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097" y="2178331"/>
        <a:ext cx="3075915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08.12.2020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03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04.12.2020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0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04.12.2020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31640" y="404664"/>
            <a:ext cx="7632848" cy="3351361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защиты населения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Амурской области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психологического обследования кандидатов в замещающие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Амурской области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635896" y="4869160"/>
            <a:ext cx="5099032" cy="1512168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Резанцева Елена Васильевна, начальник ресурсного центра по подготовке и сопровождению замещающих семей</a:t>
            </a:r>
          </a:p>
          <a:p>
            <a:endParaRPr lang="ru-RU" sz="2400" dirty="0"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2020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856984" cy="4896544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органа опеки и попечительства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подготовку;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обращении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в приемные в родители в Школу приемных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очно или в режиме онлайн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компьютеризированные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-бланковые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548680"/>
            <a:ext cx="6336704" cy="56235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психологического обследования строго не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 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заключения о готовности кандидата к приему ребенка в семью утверждена Методическими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готовится в двух экземплярах, подписывается психологом, проводившим обследование, и руководителем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</a:p>
          <a:p>
            <a:endParaRPr 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экземпляр заключения выдается на руки </a:t>
            </a:r>
            <a:r>
              <a:rPr lang="ru-RU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кандидату, второй с письменного согласия кандидата - в органы опеки </a:t>
            </a:r>
          </a:p>
          <a:p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753304"/>
            <a:ext cx="6192688" cy="53399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устройства детей в семьи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амурчан</a:t>
            </a: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прошедших подготовку в ШПР,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50% </a:t>
            </a:r>
          </a:p>
          <a:p>
            <a:pPr algn="ctr"/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48487" y="-3147183"/>
            <a:ext cx="2895600" cy="7191070"/>
          </a:xfrm>
          <a:prstGeom prst="rect">
            <a:avLst/>
          </a:prstGeom>
        </p:spPr>
      </p:pic>
      <p:pic>
        <p:nvPicPr>
          <p:cNvPr id="5" name="Picture 5" descr="Картинки по запросу картинки по замещающим семья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12" y="3107366"/>
            <a:ext cx="525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7546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замещающих семей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2017 год – 11 месяцев 2020 </a:t>
            </a:r>
            <a:r>
              <a:rPr lang="ru-RU" sz="2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или 21%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83568" y="2564904"/>
            <a:ext cx="8280920" cy="3485059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37% случаев возврата детей (152 ребенка)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возвраты по инициативе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опекуна</a:t>
            </a:r>
          </a:p>
          <a:p>
            <a:pPr marL="0" indent="0">
              <a:buNone/>
            </a:pP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62 % случаях отмены решений по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опекуна 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6% от общего числа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замещающий родитель прошел подготовку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ШПР и психологическое обследование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трудности</a:t>
            </a: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0333205"/>
              </p:ext>
            </p:extLst>
          </p:nvPr>
        </p:nvGraphicFramePr>
        <p:xfrm>
          <a:off x="755576" y="1844824"/>
          <a:ext cx="8280920" cy="40983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949270"/>
                <a:gridCol w="331650"/>
              </a:tblGrid>
              <a:tr h="73621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Качество подготовки и психологического обследования кандидатов в ШПР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</a:tr>
              <a:tr h="7362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Кадровый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потенциал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2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квалификации специалистов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2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Межведомственное и внутриведомственное взаимодействие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2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59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034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95536" y="1340768"/>
            <a:ext cx="8748464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обязательным прохождение психологического обследования кандидатами и членами их семей, закрепить данную норму на федеральном уровне;</a:t>
            </a:r>
            <a:b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межрегиональную базу данных о гражданах, прошедших подготовку и психологическое обследование о готовности к приему ребенка в замещающую семью; </a:t>
            </a:r>
            <a:b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 проведению курсовой подготовки повышения квалификации специалистов привлекать специалистов-практиков, </a:t>
            </a:r>
            <a:r>
              <a:rPr lang="ru-RU" sz="32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с выдачей документа, подтверждающего повышение квалификации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4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47664" y="3048000"/>
            <a:ext cx="7367736" cy="1362075"/>
          </a:xfrm>
        </p:spPr>
        <p:txBody>
          <a:bodyPr/>
          <a:lstStyle/>
          <a:p>
            <a:pPr>
              <a:defRPr lang="ru-RU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9632" y="269632"/>
            <a:ext cx="7704856" cy="179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область </a:t>
            </a:r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детей в семьи 2017 - 2020</a:t>
            </a:r>
            <a:b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 </a:t>
            </a:r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48155025"/>
              </p:ext>
            </p:extLst>
          </p:nvPr>
        </p:nvGraphicFramePr>
        <p:xfrm>
          <a:off x="899592" y="2348880"/>
          <a:ext cx="78488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2026570"/>
              </p:ext>
            </p:extLst>
          </p:nvPr>
        </p:nvGraphicFramePr>
        <p:xfrm>
          <a:off x="539552" y="177281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1752"/>
            <a:ext cx="8306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обследование граждан </a:t>
            </a:r>
            <a:b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69632"/>
            <a:ext cx="8424936" cy="215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работают 28 служб/отделений </a:t>
            </a:r>
            <a:b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подготовке и сопровождению </a:t>
            </a:r>
            <a:b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замещающих семей</a:t>
            </a:r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045322"/>
              </p:ext>
            </p:extLst>
          </p:nvPr>
        </p:nvGraphicFramePr>
        <p:xfrm>
          <a:off x="762000" y="1988841"/>
          <a:ext cx="8077200" cy="446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707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27584" y="453832"/>
            <a:ext cx="7704856" cy="1656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осуществляют</a:t>
            </a:r>
            <a:b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Школы приемных родителей</a:t>
            </a:r>
            <a:endParaRPr lang="ru-RU" sz="2400" dirty="0"/>
          </a:p>
        </p:txBody>
      </p:sp>
      <p:sp>
        <p:nvSpPr>
          <p:cNvPr id="4" name="Трапеция 3"/>
          <p:cNvSpPr/>
          <p:nvPr/>
        </p:nvSpPr>
        <p:spPr>
          <a:xfrm>
            <a:off x="827584" y="3070437"/>
            <a:ext cx="3672408" cy="2339218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ШПР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служб/отделений</a:t>
            </a:r>
            <a:endParaRPr lang="ru-RU" sz="2400" dirty="0"/>
          </a:p>
        </p:txBody>
      </p:sp>
      <p:sp>
        <p:nvSpPr>
          <p:cNvPr id="6" name="Трапеция 5"/>
          <p:cNvSpPr/>
          <p:nvPr/>
        </p:nvSpPr>
        <p:spPr>
          <a:xfrm>
            <a:off x="5220072" y="3100209"/>
            <a:ext cx="3672408" cy="2339218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ООиП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2060848"/>
            <a:ext cx="1008112" cy="86409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732240" y="206084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99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69632"/>
            <a:ext cx="8424936" cy="2655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социальной защиты населения Амурской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2014 года №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9552" y="3068960"/>
            <a:ext cx="8496944" cy="2824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и осуществлению деятельности службы (отделения) по подготовке и сопровождению замещающих семей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5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9552" y="269632"/>
            <a:ext cx="8424936" cy="164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обследование граждан, изъявивших желание принять ребенка-сироту в свою семью на воспитание – 100%</a:t>
            </a:r>
            <a:br>
              <a:rPr lang="ru-RU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11560" y="1916832"/>
            <a:ext cx="8424936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2017 – 11 месяцев 2020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оценена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1648 кандидатов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2017              2018            2019           2020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950375" y="4572016"/>
            <a:ext cx="1512168" cy="1392698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 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81333"/>
            <a:ext cx="15430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1" y="4572016"/>
            <a:ext cx="15430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557958"/>
            <a:ext cx="15430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7907" y="503592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55378" y="503592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14371" y="503592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051720" y="3429000"/>
            <a:ext cx="1296144" cy="1128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03364" y="3429000"/>
            <a:ext cx="92573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5379" y="3501008"/>
            <a:ext cx="132728" cy="1030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00192" y="3501008"/>
            <a:ext cx="1400280" cy="1030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65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60648"/>
            <a:ext cx="8856984" cy="633670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ru-RU" sz="2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параметров обследования: </a:t>
            </a:r>
            <a:endParaRPr lang="ru-RU" sz="2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приему детей в семью, согласованность мотивов приема детей у супругов;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отношение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 и ближайшего окружения к приему детей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различными аспектами жизнедеятельности кандидатов (семья, карьера, брак).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семейные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справляться со стрессовой ситуацией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отношение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биологическим семьям будущих приемных детей;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степень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семьи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(способность принимать помощь, взаимодействовать с ближайшим окружением, степень готовности к сотрудничеству со специалистами Службы (Отделения);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степень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личностной зрелости кандидатов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(способность контролировать эмоции, критически оценивать свои сильные и слабые стороны,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самоотношение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социального сотрудничества);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воспитания чужих детей, в том числе, имеющих эмоциональные и поведенческие проблемы (при отсутствии детей);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семейных взаимоотношений у детей (при наличии кровных или усыновленных детей в семье);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(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степень удовлетворения потребностей детей, количество и качество требований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856984" cy="4896544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предложенных методик носит рекомендательный характер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Стандартизированное интервью» (В.Н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Д.С.Райкус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Р.К.Хьюз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социограмма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Э.Г.Эйдемиллер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И.М. Никольская);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тест»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М.Люшер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тест отношений»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А.М.Эткинд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семейного воспитания» (Э.Г.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Эйдемиллер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семьи»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Г.Т.Хоментаускас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2w5yLf7gRoIxhgGANLd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502</Words>
  <Application>Microsoft Office PowerPoint</Application>
  <PresentationFormat>Экран (4:3)</PresentationFormat>
  <Paragraphs>94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Обучение</vt:lpstr>
      <vt:lpstr>Министерство социальной защиты населения  Амурской области   Порядок психологического обследования кандидатов в замещающие родители  в Амурской области</vt:lpstr>
      <vt:lpstr> Амурская область  Устройство детей в семьи 2017 - 2020 1921 ребенок  </vt:lpstr>
      <vt:lpstr>Психологическое обследование граждан  </vt:lpstr>
      <vt:lpstr>В регионе работают 28 служб/отделений  по подготовке и сопровождению  замещающих семей </vt:lpstr>
      <vt:lpstr>Презентация PowerPoint</vt:lpstr>
      <vt:lpstr> Приказ министерства социальной защиты населения Амурской области  от 28. 2014 года № 380 </vt:lpstr>
      <vt:lpstr> Психологическое обследование граждан, изъявивших желание принять ребенка-сироту в свою семью на воспитание – 100% </vt:lpstr>
      <vt:lpstr>Презентация PowerPoint</vt:lpstr>
      <vt:lpstr>                  Перечень предложенных методик носит рекомендательный характер   «Стандартизированное интервью» (В.Н Ослон., Д.С.Райкус, Р.К.Хьюз); - «Семейная социограмма» (Э.Г.Эйдемиллер, И.М. Никольская); - «Цветовой тест» (М.Люшер); - «Цветовой тест отношений» (А.М.Эткинд); - «Анализ семейного воспитания» (Э.Г. Эйдемиллер); - «Рисунок семьи» (Г.Т.Хоментаускас)  </vt:lpstr>
      <vt:lpstr>             Психологическое обследование осуществляется:  - при направлении органа опеки и попечительства на подготовку;   - при обращении кандидата в приемные в родители в Школу приемных родителей   - очно или в режиме онлайн  используются:  - компьютеризированные методы исследования, -бланковые </vt:lpstr>
      <vt:lpstr>Презентация PowerPoint</vt:lpstr>
      <vt:lpstr>Презентация PowerPoint</vt:lpstr>
      <vt:lpstr>Вывод детей из замещающих семей  за период 2017 год – 11 месяцев 2020 года   410 человек – или 21% </vt:lpstr>
      <vt:lpstr>Проблемы и трудности</vt:lpstr>
      <vt:lpstr>Пути решения 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2020-12-03T05:57:54Z</dcterms:created>
  <dcterms:modified xsi:type="dcterms:W3CDTF">2020-12-08T08:28:23Z</dcterms:modified>
</cp:coreProperties>
</file>