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291" r:id="rId4"/>
    <p:sldId id="292" r:id="rId5"/>
    <p:sldId id="293" r:id="rId6"/>
    <p:sldId id="318" r:id="rId7"/>
    <p:sldId id="300" r:id="rId8"/>
    <p:sldId id="325" r:id="rId9"/>
    <p:sldId id="326" r:id="rId10"/>
    <p:sldId id="322" r:id="rId11"/>
    <p:sldId id="304" r:id="rId12"/>
    <p:sldId id="320" r:id="rId13"/>
    <p:sldId id="328" r:id="rId14"/>
    <p:sldId id="321" r:id="rId15"/>
    <p:sldId id="316" r:id="rId16"/>
    <p:sldId id="324" r:id="rId17"/>
    <p:sldId id="317" r:id="rId18"/>
    <p:sldId id="295" r:id="rId19"/>
    <p:sldId id="266" r:id="rId20"/>
    <p:sldId id="28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E01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7" autoAdjust="0"/>
    <p:restoredTop sz="88543" autoAdjust="0"/>
  </p:normalViewPr>
  <p:slideViewPr>
    <p:cSldViewPr snapToGrid="0">
      <p:cViewPr varScale="1">
        <p:scale>
          <a:sx n="101" d="100"/>
          <a:sy n="101" d="100"/>
        </p:scale>
        <p:origin x="88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C60FF-FE35-437E-A475-872225AF6D71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B0937-047B-45D4-92CB-6EB39E08AE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20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cf5bd7ce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cf5bd7ce4_0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c7a8945bc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c7a8945bc_2_3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21ab479c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21ab479c4_0_126:notes"/>
          <p:cNvSpPr txBox="1">
            <a:spLocks noGrp="1"/>
          </p:cNvSpPr>
          <p:nvPr>
            <p:ph type="body" idx="1"/>
          </p:nvPr>
        </p:nvSpPr>
        <p:spPr>
          <a:xfrm>
            <a:off x="685800" y="4343394"/>
            <a:ext cx="5486360" cy="4114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174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21ab479c4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621ab479c4_0_420:notes"/>
          <p:cNvSpPr txBox="1">
            <a:spLocks noGrp="1"/>
          </p:cNvSpPr>
          <p:nvPr>
            <p:ph type="body" idx="1"/>
          </p:nvPr>
        </p:nvSpPr>
        <p:spPr>
          <a:xfrm>
            <a:off x="685800" y="4343394"/>
            <a:ext cx="5486360" cy="4114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880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21ab479c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21ab479c4_0_126:notes"/>
          <p:cNvSpPr txBox="1">
            <a:spLocks noGrp="1"/>
          </p:cNvSpPr>
          <p:nvPr>
            <p:ph type="body" idx="1"/>
          </p:nvPr>
        </p:nvSpPr>
        <p:spPr>
          <a:xfrm>
            <a:off x="685800" y="4343394"/>
            <a:ext cx="5486360" cy="4114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642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21ab479c4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621ab479c4_0_420:notes"/>
          <p:cNvSpPr txBox="1">
            <a:spLocks noGrp="1"/>
          </p:cNvSpPr>
          <p:nvPr>
            <p:ph type="body" idx="1"/>
          </p:nvPr>
        </p:nvSpPr>
        <p:spPr>
          <a:xfrm>
            <a:off x="685800" y="4343394"/>
            <a:ext cx="5486360" cy="4114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482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21ab479c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21ab479c4_0_126:notes"/>
          <p:cNvSpPr txBox="1">
            <a:spLocks noGrp="1"/>
          </p:cNvSpPr>
          <p:nvPr>
            <p:ph type="body" idx="1"/>
          </p:nvPr>
        </p:nvSpPr>
        <p:spPr>
          <a:xfrm>
            <a:off x="685800" y="4343394"/>
            <a:ext cx="5486360" cy="4114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539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21ab479c4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621ab479c4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60" cy="411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7226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6f980f9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6f980f91_0_42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cf5bd7ce4_5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6cf5bd7ce4_5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cf5bd7ce4_5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cf5bd7ce4_5_108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2927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6f980f9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6f980f91_0_37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c7a8945b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c7a8945bc_0_102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c7a8945b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c7a8945bc_0_126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21ab479c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21ab479c4_0_126:notes"/>
          <p:cNvSpPr txBox="1">
            <a:spLocks noGrp="1"/>
          </p:cNvSpPr>
          <p:nvPr>
            <p:ph type="body" idx="1"/>
          </p:nvPr>
        </p:nvSpPr>
        <p:spPr>
          <a:xfrm>
            <a:off x="685800" y="4343394"/>
            <a:ext cx="5486360" cy="4114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539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21ab479c4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621ab479c4_0_420:notes"/>
          <p:cNvSpPr txBox="1">
            <a:spLocks noGrp="1"/>
          </p:cNvSpPr>
          <p:nvPr>
            <p:ph type="body" idx="1"/>
          </p:nvPr>
        </p:nvSpPr>
        <p:spPr>
          <a:xfrm>
            <a:off x="685800" y="4343394"/>
            <a:ext cx="5486360" cy="4114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482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21ab479c4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621ab479c4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60" cy="411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9309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21ab479c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21ab479c4_0_126:notes"/>
          <p:cNvSpPr txBox="1">
            <a:spLocks noGrp="1"/>
          </p:cNvSpPr>
          <p:nvPr>
            <p:ph type="body" idx="1"/>
          </p:nvPr>
        </p:nvSpPr>
        <p:spPr>
          <a:xfrm>
            <a:off x="685800" y="4343394"/>
            <a:ext cx="5486360" cy="4114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53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07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06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61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-96333" y="15776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grpSp>
        <p:nvGrpSpPr>
          <p:cNvPr id="32" name="Google Shape;32;p4"/>
          <p:cNvGrpSpPr/>
          <p:nvPr/>
        </p:nvGrpSpPr>
        <p:grpSpPr>
          <a:xfrm rot="10800000">
            <a:off x="5" y="4150573"/>
            <a:ext cx="4060833" cy="2707427"/>
            <a:chOff x="6098378" y="5"/>
            <a:chExt cx="3045625" cy="2030570"/>
          </a:xfrm>
        </p:grpSpPr>
        <p:sp>
          <p:nvSpPr>
            <p:cNvPr id="33" name="Google Shape;33;p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" name="Google Shape;34;p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" name="Google Shape;35;p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" name="Google Shape;36;p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" name="Google Shape;37;p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rgbClr val="B31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1902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6096000" y="167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50" name="Google Shape;5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54000" y="1863133"/>
            <a:ext cx="5393600" cy="1757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354000" y="3647161"/>
            <a:ext cx="5393600" cy="179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37195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200404" y="2136900"/>
            <a:ext cx="4095200" cy="400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7534096" y="2136900"/>
            <a:ext cx="4095200" cy="400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9094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12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4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16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37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13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61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3C6-DE06-4A97-8E42-CE58D2B7219F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1A90-7CAF-435C-BFE5-018BD01A37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7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6A3C6-DE06-4A97-8E42-CE58D2B7219F}" type="datetimeFigureOut">
              <a:rPr lang="ru-RU" smtClean="0"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B1A90-7CAF-435C-BFE5-018BD01A37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98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0"/>
            <a:ext cx="12191996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9834" y="4442933"/>
            <a:ext cx="3601567" cy="230804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1458245" y="215396"/>
            <a:ext cx="9517045" cy="352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1600"/>
              </a:spcBef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ea typeface="Oswald"/>
                <a:cs typeface="Oswald"/>
                <a:sym typeface="Oswald"/>
              </a:rPr>
              <a:t>О проведении оценки эффективности деятельности организаций, осуществляющих подготовку граждан </a:t>
            </a:r>
            <a:b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ea typeface="Oswald"/>
                <a:cs typeface="Oswald"/>
                <a:sym typeface="Oswald"/>
              </a:rPr>
            </a:b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ea typeface="Oswald"/>
                <a:cs typeface="Oswald"/>
                <a:sym typeface="Oswald"/>
              </a:rPr>
              <a:t>к приему на воспитание в семью ребенка, оставшегося без попечения родителей,</a:t>
            </a:r>
            <a:b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ea typeface="Oswald"/>
                <a:cs typeface="Oswald"/>
                <a:sym typeface="Oswald"/>
              </a:rPr>
            </a:b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ea typeface="Oswald"/>
                <a:cs typeface="Oswald"/>
                <a:sym typeface="Oswald"/>
              </a:rPr>
              <a:t> и сопровождение замещающих семей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 panose="020B0604020202020204" charset="-52"/>
              <a:ea typeface="Oswald"/>
              <a:cs typeface="Oswald"/>
              <a:sym typeface="Oswald"/>
            </a:endParaRPr>
          </a:p>
          <a:p>
            <a:pPr>
              <a:lnSpc>
                <a:spcPts val="1333"/>
              </a:lnSpc>
              <a:spcBef>
                <a:spcPts val="1600"/>
              </a:spcBef>
            </a:pPr>
            <a:endParaRPr lang="ru-RU" sz="2400" b="1" dirty="0">
              <a:solidFill>
                <a:srgbClr val="002060"/>
              </a:solidFill>
              <a:latin typeface="Oswald" panose="020B0604020202020204" charset="-52"/>
              <a:ea typeface="Oswald"/>
              <a:cs typeface="Oswald"/>
              <a:sym typeface="Oswald"/>
            </a:endParaRPr>
          </a:p>
          <a:p>
            <a:pPr>
              <a:lnSpc>
                <a:spcPts val="1333"/>
              </a:lnSpc>
              <a:spcBef>
                <a:spcPts val="1600"/>
              </a:spcBef>
            </a:pPr>
            <a:endParaRPr lang="ru-RU" sz="2400" b="1" dirty="0">
              <a:solidFill>
                <a:srgbClr val="002060"/>
              </a:solidFill>
              <a:latin typeface="Oswald" panose="020B0604020202020204" charset="-52"/>
              <a:ea typeface="Oswald"/>
              <a:cs typeface="Oswald"/>
              <a:sym typeface="Oswald"/>
            </a:endParaRPr>
          </a:p>
          <a:p>
            <a:pPr algn="ctr">
              <a:spcBef>
                <a:spcPts val="1600"/>
              </a:spcBef>
            </a:pPr>
            <a:endParaRPr sz="3200" b="1" dirty="0">
              <a:solidFill>
                <a:srgbClr val="20124D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918" y="5421122"/>
            <a:ext cx="5850081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333"/>
              </a:lnSpc>
              <a:spcBef>
                <a:spcPts val="1600"/>
              </a:spcBef>
            </a:pPr>
            <a:r>
              <a:rPr lang="ru-RU" sz="1600" b="1" dirty="0">
                <a:solidFill>
                  <a:srgbClr val="002060"/>
                </a:solidFill>
                <a:latin typeface="Bahnschrift" pitchFamily="34" charset="0"/>
                <a:ea typeface="Oswald"/>
                <a:cs typeface="Oswald"/>
                <a:sym typeface="Oswald"/>
              </a:rPr>
              <a:t>заместитель директора </a:t>
            </a:r>
            <a:br>
              <a:rPr lang="ru-RU" sz="1600" b="1" dirty="0">
                <a:solidFill>
                  <a:srgbClr val="002060"/>
                </a:solidFill>
                <a:latin typeface="Bahnschrift" pitchFamily="34" charset="0"/>
                <a:ea typeface="Oswald"/>
                <a:cs typeface="Oswald"/>
                <a:sym typeface="Oswald"/>
              </a:rPr>
            </a:br>
            <a:r>
              <a:rPr lang="ru-RU" sz="1600" b="1" dirty="0">
                <a:solidFill>
                  <a:srgbClr val="002060"/>
                </a:solidFill>
                <a:latin typeface="Bahnschrift" pitchFamily="34" charset="0"/>
                <a:ea typeface="Oswald"/>
                <a:cs typeface="Oswald"/>
                <a:sym typeface="Oswald"/>
              </a:rPr>
              <a:t>ФГБУ Центр защиты прав и интересов детей,</a:t>
            </a:r>
            <a:br>
              <a:rPr lang="ru-RU" sz="1600" b="1" dirty="0">
                <a:solidFill>
                  <a:srgbClr val="002060"/>
                </a:solidFill>
                <a:latin typeface="Bahnschrift" pitchFamily="34" charset="0"/>
                <a:ea typeface="Oswald"/>
                <a:cs typeface="Oswald"/>
                <a:sym typeface="Oswald"/>
              </a:rPr>
            </a:br>
            <a:r>
              <a:rPr lang="ru-RU" sz="1600" b="1" dirty="0">
                <a:solidFill>
                  <a:srgbClr val="002060"/>
                </a:solidFill>
                <a:latin typeface="Bahnschrift" pitchFamily="34" charset="0"/>
                <a:ea typeface="Oswald"/>
                <a:cs typeface="Oswald"/>
                <a:sym typeface="Oswald"/>
              </a:rPr>
              <a:t>кандидат психологических наук</a:t>
            </a:r>
          </a:p>
          <a:p>
            <a:pPr lvl="0">
              <a:lnSpc>
                <a:spcPts val="1333"/>
              </a:lnSpc>
              <a:spcBef>
                <a:spcPts val="1600"/>
              </a:spcBef>
            </a:pPr>
            <a:r>
              <a:rPr lang="ru-RU" sz="2000" b="1" dirty="0" err="1">
                <a:solidFill>
                  <a:srgbClr val="002060"/>
                </a:solidFill>
                <a:latin typeface="Bahnschrift" pitchFamily="34" charset="0"/>
                <a:ea typeface="Oswald"/>
                <a:cs typeface="Oswald"/>
                <a:sym typeface="Oswald"/>
              </a:rPr>
              <a:t>Меркуль</a:t>
            </a:r>
            <a:r>
              <a:rPr lang="ru-RU" sz="2000" b="1" dirty="0">
                <a:solidFill>
                  <a:srgbClr val="002060"/>
                </a:solidFill>
                <a:latin typeface="Bahnschrift" pitchFamily="34" charset="0"/>
                <a:ea typeface="Oswald"/>
                <a:cs typeface="Oswald"/>
                <a:sym typeface="Oswald"/>
              </a:rPr>
              <a:t> Ирина Анатольевна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2"/>
          <p:cNvSpPr txBox="1">
            <a:spLocks noGrp="1"/>
          </p:cNvSpPr>
          <p:nvPr>
            <p:ph type="title"/>
          </p:nvPr>
        </p:nvSpPr>
        <p:spPr>
          <a:xfrm>
            <a:off x="111600" y="213519"/>
            <a:ext cx="120804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Количество граждан прошедших подготовку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и  психологическое обследование</a:t>
            </a:r>
            <a:endParaRPr b="1" dirty="0">
              <a:solidFill>
                <a:schemeClr val="accent1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343" name="Google Shape;343;p32"/>
          <p:cNvSpPr txBox="1">
            <a:spLocks noGrp="1"/>
          </p:cNvSpPr>
          <p:nvPr>
            <p:ph type="body" idx="4294967295"/>
          </p:nvPr>
        </p:nvSpPr>
        <p:spPr>
          <a:xfrm>
            <a:off x="644207" y="4882881"/>
            <a:ext cx="3709904" cy="106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9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Количество граждан,завершивших подготовку и принявших детей на воспитание</a:t>
            </a:r>
            <a:endParaRPr sz="19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A5496-7A66-477C-97B3-39861C459971}"/>
              </a:ext>
            </a:extLst>
          </p:cNvPr>
          <p:cNvSpPr txBox="1"/>
          <p:nvPr/>
        </p:nvSpPr>
        <p:spPr>
          <a:xfrm>
            <a:off x="540726" y="6142729"/>
            <a:ext cx="145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2017г</a:t>
            </a:r>
            <a:r>
              <a:rPr lang="ru-RU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C827A2-BFC5-47A1-ACB7-946ACB991EDE}"/>
              </a:ext>
            </a:extLst>
          </p:cNvPr>
          <p:cNvSpPr txBox="1"/>
          <p:nvPr/>
        </p:nvSpPr>
        <p:spPr>
          <a:xfrm>
            <a:off x="4895850" y="6142729"/>
            <a:ext cx="145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2018г</a:t>
            </a:r>
            <a:r>
              <a:rPr lang="ru-RU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CE21A-4741-4A85-B76F-9FD7F0027580}"/>
              </a:ext>
            </a:extLst>
          </p:cNvPr>
          <p:cNvSpPr txBox="1"/>
          <p:nvPr/>
        </p:nvSpPr>
        <p:spPr>
          <a:xfrm>
            <a:off x="9250974" y="6142729"/>
            <a:ext cx="145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2019г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63C42F-E7AB-422F-95BF-004AEE81D5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6502"/>
            <a:ext cx="4149969" cy="16121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32F907-EE22-413C-BFCA-F13CC9B54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70" y="3466502"/>
            <a:ext cx="4153659" cy="16224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E00B97-3ACD-45C8-B24C-3B0CF88F5C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32" y="3495443"/>
            <a:ext cx="3895214" cy="13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3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335112" y="67902"/>
            <a:ext cx="11399600" cy="127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ts val="1100"/>
            </a:pPr>
            <a:br>
              <a:rPr lang="ru" sz="4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" sz="3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ts val="1100"/>
            </a:pPr>
            <a:endParaRPr dirty="0"/>
          </a:p>
        </p:txBody>
      </p:sp>
      <p:sp>
        <p:nvSpPr>
          <p:cNvPr id="163" name="Google Shape;163;p19"/>
          <p:cNvSpPr txBox="1"/>
          <p:nvPr/>
        </p:nvSpPr>
        <p:spPr>
          <a:xfrm>
            <a:off x="759773" y="1569233"/>
            <a:ext cx="43376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/>
            <a:r>
              <a:rPr lang="ru" sz="24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Приказ Минобрнауки РФ от 20.08.12 № 623 «Об утверждении программы подготовки»</a:t>
            </a:r>
            <a:endParaRPr sz="24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65" name="Google Shape;165;p19"/>
          <p:cNvGrpSpPr/>
          <p:nvPr/>
        </p:nvGrpSpPr>
        <p:grpSpPr>
          <a:xfrm>
            <a:off x="679843" y="657174"/>
            <a:ext cx="11318317" cy="4557532"/>
            <a:chOff x="-213018" y="2320677"/>
            <a:chExt cx="1149015" cy="6089700"/>
          </a:xfrm>
        </p:grpSpPr>
        <p:sp>
          <p:nvSpPr>
            <p:cNvPr id="166" name="Google Shape;166;p19"/>
            <p:cNvSpPr txBox="1"/>
            <p:nvPr/>
          </p:nvSpPr>
          <p:spPr>
            <a:xfrm>
              <a:off x="-213018" y="2320677"/>
              <a:ext cx="1149000" cy="194485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-213003" y="2664777"/>
              <a:ext cx="1149000" cy="5745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00" dirty="0">
                <a:solidFill>
                  <a:schemeClr val="dk2"/>
                </a:solidFill>
                <a:highlight>
                  <a:srgbClr val="FFFF00"/>
                </a:highlight>
              </a:endParaRPr>
            </a:p>
            <a:p>
              <a:endParaRPr sz="1300" dirty="0">
                <a:solidFill>
                  <a:schemeClr val="dk2"/>
                </a:solidFill>
                <a:highlight>
                  <a:srgbClr val="FFFF00"/>
                </a:highlight>
              </a:endParaRPr>
            </a:p>
            <a:p>
              <a:endParaRPr sz="1300" dirty="0">
                <a:solidFill>
                  <a:schemeClr val="dk2"/>
                </a:solidFill>
                <a:highlight>
                  <a:srgbClr val="FFFF00"/>
                </a:highlight>
              </a:endParaRPr>
            </a:p>
            <a:p>
              <a:endParaRPr sz="1300" dirty="0">
                <a:solidFill>
                  <a:schemeClr val="dk2"/>
                </a:solidFill>
                <a:highlight>
                  <a:srgbClr val="FFFF00"/>
                </a:highlight>
              </a:endParaRPr>
            </a:p>
            <a:p>
              <a:endParaRPr sz="1300" dirty="0">
                <a:solidFill>
                  <a:schemeClr val="dk2"/>
                </a:solidFill>
                <a:highlight>
                  <a:srgbClr val="FFFF00"/>
                </a:highlight>
              </a:endParaRPr>
            </a:p>
            <a:p>
              <a:endParaRPr sz="1300" dirty="0">
                <a:solidFill>
                  <a:schemeClr val="dk2"/>
                </a:solidFill>
                <a:highlight>
                  <a:srgbClr val="FFFF00"/>
                </a:highlight>
              </a:endParaRPr>
            </a:p>
            <a:p>
              <a:endParaRPr sz="1300" dirty="0">
                <a:solidFill>
                  <a:schemeClr val="dk2"/>
                </a:solidFill>
                <a:highlight>
                  <a:srgbClr val="FFFF00"/>
                </a:highlight>
              </a:endParaRPr>
            </a:p>
            <a:p>
              <a:endParaRPr sz="1300" dirty="0">
                <a:solidFill>
                  <a:schemeClr val="dk2"/>
                </a:solidFill>
                <a:highlight>
                  <a:srgbClr val="FFFF00"/>
                </a:highlight>
              </a:endParaRPr>
            </a:p>
            <a:p>
              <a:endParaRPr sz="1300" dirty="0">
                <a:solidFill>
                  <a:schemeClr val="dk2"/>
                </a:solidFill>
                <a:highlight>
                  <a:srgbClr val="FFFF00"/>
                </a:highlight>
              </a:endParaRPr>
            </a:p>
            <a:p>
              <a:endParaRPr sz="1300" dirty="0">
                <a:solidFill>
                  <a:schemeClr val="dk2"/>
                </a:solidFill>
                <a:highlight>
                  <a:srgbClr val="FFFF00"/>
                </a:highlight>
              </a:endParaRPr>
            </a:p>
            <a:p>
              <a:endParaRPr sz="1300" dirty="0">
                <a:solidFill>
                  <a:schemeClr val="dk2"/>
                </a:solidFill>
                <a:highlight>
                  <a:srgbClr val="FFFF00"/>
                </a:highlight>
              </a:endParaRPr>
            </a:p>
            <a:p>
              <a:endParaRPr sz="1300" dirty="0">
                <a:solidFill>
                  <a:schemeClr val="dk2"/>
                </a:solidFill>
                <a:highlight>
                  <a:srgbClr val="FFFF00"/>
                </a:highlight>
              </a:endParaRPr>
            </a:p>
            <a:p>
              <a:endParaRPr sz="1300" dirty="0">
                <a:solidFill>
                  <a:schemeClr val="dk2"/>
                </a:solidFill>
                <a:highlight>
                  <a:srgbClr val="FFFF00"/>
                </a:highlight>
              </a:endParaRPr>
            </a:p>
            <a:p>
              <a:endParaRPr sz="1300" dirty="0">
                <a:solidFill>
                  <a:schemeClr val="dk2"/>
                </a:solidFill>
                <a:highlight>
                  <a:srgbClr val="FFFF00"/>
                </a:highlight>
              </a:endParaRPr>
            </a:p>
            <a:p>
              <a:endParaRPr sz="1300" dirty="0">
                <a:solidFill>
                  <a:schemeClr val="dk2"/>
                </a:solidFill>
                <a:highlight>
                  <a:srgbClr val="FFFF00"/>
                </a:highlight>
              </a:endParaRPr>
            </a:p>
            <a:p>
              <a:endParaRPr sz="1300" dirty="0">
                <a:solidFill>
                  <a:schemeClr val="dk2"/>
                </a:solidFill>
                <a:highlight>
                  <a:srgbClr val="FFFF00"/>
                </a:highlight>
              </a:endParaRPr>
            </a:p>
            <a:p>
              <a:endParaRPr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68" name="Google Shape;168;p19"/>
          <p:cNvSpPr txBox="1"/>
          <p:nvPr/>
        </p:nvSpPr>
        <p:spPr>
          <a:xfrm>
            <a:off x="1879840" y="650459"/>
            <a:ext cx="8432320" cy="18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" sz="2400" b="1" dirty="0">
                <a:solidFill>
                  <a:schemeClr val="lt1"/>
                </a:solidFill>
                <a:latin typeface="Bahnschrift Light SemiCondensed" panose="020B0502040204020203" pitchFamily="34" charset="0"/>
                <a:ea typeface="Raleway"/>
                <a:cs typeface="Raleway"/>
                <a:sym typeface="Raleway"/>
              </a:rPr>
              <a:t>Психологическое обследование граждан, желающих принять на воспитание в семью ребенка, оставшегося без попечения родителей</a:t>
            </a:r>
          </a:p>
        </p:txBody>
      </p:sp>
      <p:sp>
        <p:nvSpPr>
          <p:cNvPr id="169" name="Google Shape;169;p19"/>
          <p:cNvSpPr txBox="1"/>
          <p:nvPr/>
        </p:nvSpPr>
        <p:spPr>
          <a:xfrm>
            <a:off x="2273705" y="2373966"/>
            <a:ext cx="9158522" cy="41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r>
              <a:rPr lang="ru-RU" sz="1600" b="1" dirty="0">
                <a:solidFill>
                  <a:schemeClr val="accent1"/>
                </a:solidFill>
                <a:latin typeface="Bahnschrift Light SemiCondensed" panose="020B0502040204020203" pitchFamily="34" charset="0"/>
                <a:ea typeface="Raleway"/>
                <a:cs typeface="Raleway"/>
                <a:sym typeface="Raleway"/>
              </a:rPr>
              <a:t>Федеральный закон от 24.04.2008г. № 48 «Об опеке и попечительстве»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accent1"/>
                </a:solidFill>
                <a:latin typeface="Bahnschrift Light SemiCondensed" panose="020B0502040204020203" pitchFamily="34" charset="0"/>
                <a:ea typeface="Raleway"/>
                <a:cs typeface="Raleway"/>
                <a:sym typeface="Raleway"/>
              </a:rPr>
              <a:t>	Постановление Правительства РФ от 18.05.2009 г. № 423 «Об отдельных вопросах осуществления опеки и попечительства в отношении несовершеннолетних граждан»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accent1"/>
                </a:solidFill>
                <a:latin typeface="Bahnschrift Light SemiCondensed" panose="020B0502040204020203" pitchFamily="34" charset="0"/>
                <a:ea typeface="Raleway"/>
                <a:cs typeface="Raleway"/>
                <a:sym typeface="Raleway"/>
              </a:rPr>
              <a:t>	Постановление Правительства РФ от 24 мая 2014 г. № 481 </a:t>
            </a:r>
            <a:br>
              <a:rPr lang="ru-RU" sz="1600" b="1" dirty="0">
                <a:solidFill>
                  <a:schemeClr val="accent1"/>
                </a:solidFill>
                <a:latin typeface="Bahnschrift Light SemiCondensed" panose="020B0502040204020203" pitchFamily="34" charset="0"/>
                <a:ea typeface="Raleway"/>
                <a:cs typeface="Raleway"/>
                <a:sym typeface="Raleway"/>
              </a:rPr>
            </a:br>
            <a:r>
              <a:rPr lang="ru-RU" sz="1600" b="1" dirty="0">
                <a:solidFill>
                  <a:schemeClr val="accent1"/>
                </a:solidFill>
                <a:latin typeface="Bahnschrift Light SemiCondensed" panose="020B0502040204020203" pitchFamily="34" charset="0"/>
                <a:ea typeface="Raleway"/>
                <a:cs typeface="Raleway"/>
                <a:sym typeface="Raleway"/>
              </a:rPr>
              <a:t>«О деятельности организаций для детей-сирот  и детей, оставшихся без попечения родителей»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accent1"/>
                </a:solidFill>
                <a:latin typeface="Bahnschrift Light SemiCondensed" panose="020B0502040204020203" pitchFamily="34" charset="0"/>
                <a:ea typeface="Raleway"/>
                <a:cs typeface="Raleway"/>
                <a:sym typeface="Raleway"/>
              </a:rPr>
              <a:t>	Приказ Министерства образования и науки РФ от 13.03.2015 г. № 235 «Об утверждении порядка об организации и осуществлении деятельности по подготовке»</a:t>
            </a:r>
          </a:p>
          <a:p>
            <a:pPr algn="just">
              <a:lnSpc>
                <a:spcPct val="115000"/>
              </a:lnSpc>
            </a:pPr>
            <a:endParaRPr lang="ru" sz="2400" b="1" dirty="0">
              <a:solidFill>
                <a:schemeClr val="accent1">
                  <a:lumMod val="50000"/>
                </a:schemeClr>
              </a:solidFill>
              <a:latin typeface="Raleway"/>
              <a:cs typeface="Raleway"/>
              <a:sym typeface="Raleway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4" y="2135613"/>
            <a:ext cx="2193929" cy="242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2"/>
          <p:cNvSpPr txBox="1">
            <a:spLocks noGrp="1"/>
          </p:cNvSpPr>
          <p:nvPr>
            <p:ph type="title"/>
          </p:nvPr>
        </p:nvSpPr>
        <p:spPr>
          <a:xfrm>
            <a:off x="270742" y="570682"/>
            <a:ext cx="5099117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" sz="24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Всего </a:t>
            </a:r>
            <a:r>
              <a:rPr lang="ru" sz="2400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 sz="2800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839 организаций </a:t>
            </a:r>
            <a:r>
              <a:rPr lang="ru" sz="24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в РФ осуществляли психологическое обследование граждан в 2018 году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343" name="Google Shape;343;p32"/>
          <p:cNvSpPr txBox="1">
            <a:spLocks noGrp="1"/>
          </p:cNvSpPr>
          <p:nvPr>
            <p:ph type="body" idx="4294967295"/>
          </p:nvPr>
        </p:nvSpPr>
        <p:spPr>
          <a:xfrm>
            <a:off x="566400" y="4841367"/>
            <a:ext cx="2968792" cy="106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9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Из них, иные организации ШПР</a:t>
            </a:r>
            <a:endParaRPr sz="19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body" idx="4294967295"/>
          </p:nvPr>
        </p:nvSpPr>
        <p:spPr>
          <a:xfrm>
            <a:off x="3615637" y="5439556"/>
            <a:ext cx="6815600" cy="106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indent="-457189">
              <a:spcBef>
                <a:spcPts val="0"/>
              </a:spcBef>
              <a:buClr>
                <a:schemeClr val="lt1"/>
              </a:buClr>
              <a:buSzPts val="1800"/>
              <a:buChar char="●"/>
            </a:pPr>
            <a:r>
              <a:rPr lang="ru">
                <a:solidFill>
                  <a:schemeClr val="lt1"/>
                </a:solidFill>
              </a:rPr>
              <a:t>Введите свой текст здесь </a:t>
            </a:r>
            <a:endParaRPr>
              <a:solidFill>
                <a:schemeClr val="lt1"/>
              </a:solidFill>
            </a:endParaRPr>
          </a:p>
          <a:p>
            <a:pPr marL="609585" indent="-457189">
              <a:spcBef>
                <a:spcPts val="0"/>
              </a:spcBef>
              <a:buClr>
                <a:schemeClr val="lt1"/>
              </a:buClr>
              <a:buSzPts val="1800"/>
              <a:buChar char="●"/>
            </a:pPr>
            <a:r>
              <a:rPr lang="ru">
                <a:solidFill>
                  <a:schemeClr val="lt1"/>
                </a:solidFill>
              </a:rPr>
              <a:t>Введите свой текст здесь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E6BF05-5577-4AAD-A775-73F55AB7A18D}"/>
              </a:ext>
            </a:extLst>
          </p:cNvPr>
          <p:cNvSpPr txBox="1"/>
          <p:nvPr/>
        </p:nvSpPr>
        <p:spPr>
          <a:xfrm>
            <a:off x="5825258" y="609761"/>
            <a:ext cx="6096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24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Всего </a:t>
            </a:r>
            <a:r>
              <a:rPr lang="ru" sz="2400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 sz="2800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913 организаций </a:t>
            </a:r>
            <a:r>
              <a:rPr lang="ru" sz="24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в РФ осуществли психологическое обследование граждан в 2019 году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D8FA21-0DAB-436D-95DC-9D2B0206D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" y="2864896"/>
            <a:ext cx="6119818" cy="28814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0CA911-147D-42C5-869F-8CD171721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04" y="2727736"/>
            <a:ext cx="6256513" cy="30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90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7" y="1076985"/>
            <a:ext cx="8163350" cy="5042470"/>
          </a:xfrm>
          <a:prstGeom prst="rect">
            <a:avLst/>
          </a:prstGeom>
        </p:spPr>
      </p:pic>
      <p:sp>
        <p:nvSpPr>
          <p:cNvPr id="355" name="Google Shape;355;p33"/>
          <p:cNvSpPr txBox="1">
            <a:spLocks noGrp="1"/>
          </p:cNvSpPr>
          <p:nvPr>
            <p:ph type="title"/>
          </p:nvPr>
        </p:nvSpPr>
        <p:spPr>
          <a:xfrm>
            <a:off x="111600" y="58366"/>
            <a:ext cx="120804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" sz="32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Всего </a:t>
            </a:r>
            <a:r>
              <a:rPr lang="ru" sz="3200" b="1" dirty="0">
                <a:solidFill>
                  <a:srgbClr val="FF9900"/>
                </a:solidFill>
                <a:latin typeface="Raleway"/>
                <a:sym typeface="Raleway"/>
              </a:rPr>
              <a:t>2173</a:t>
            </a:r>
            <a:r>
              <a:rPr lang="ru" sz="3200" b="1" dirty="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lang="ru" sz="3200" b="1" dirty="0">
                <a:solidFill>
                  <a:srgbClr val="FF9900"/>
                </a:solidFill>
                <a:latin typeface="Raleway"/>
              </a:rPr>
              <a:t>специалиста  </a:t>
            </a:r>
            <a:r>
              <a:rPr lang="ru" sz="3200" b="1" dirty="0">
                <a:solidFill>
                  <a:schemeClr val="accent1">
                    <a:lumMod val="50000"/>
                  </a:schemeClr>
                </a:solidFill>
                <a:latin typeface="Raleway"/>
              </a:rPr>
              <a:t>привлекаются </a:t>
            </a:r>
            <a:br>
              <a:rPr lang="ru" sz="3200" b="1" dirty="0">
                <a:solidFill>
                  <a:schemeClr val="accent1">
                    <a:lumMod val="50000"/>
                  </a:schemeClr>
                </a:solidFill>
                <a:latin typeface="Raleway"/>
              </a:rPr>
            </a:br>
            <a:r>
              <a:rPr lang="ru" sz="3200" b="1" dirty="0">
                <a:solidFill>
                  <a:schemeClr val="accent1">
                    <a:lumMod val="50000"/>
                  </a:schemeClr>
                </a:solidFill>
                <a:latin typeface="Raleway"/>
              </a:rPr>
              <a:t>к психологическому обследованию  граждан  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357" name="Google Shape;357;p33"/>
          <p:cNvSpPr txBox="1">
            <a:spLocks noGrp="1"/>
          </p:cNvSpPr>
          <p:nvPr>
            <p:ph type="body" idx="4294967295"/>
          </p:nvPr>
        </p:nvSpPr>
        <p:spPr>
          <a:xfrm>
            <a:off x="6870837" y="3190853"/>
            <a:ext cx="6815600" cy="106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indent="0">
              <a:spcBef>
                <a:spcPts val="0"/>
              </a:spcBef>
              <a:buNone/>
            </a:pPr>
            <a:endParaRPr sz="32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0">
              <a:spcBef>
                <a:spcPts val="0"/>
              </a:spcBef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361" name="Google Shape;361;p33"/>
          <p:cNvSpPr txBox="1"/>
          <p:nvPr/>
        </p:nvSpPr>
        <p:spPr>
          <a:xfrm>
            <a:off x="1245967" y="5727795"/>
            <a:ext cx="10123648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" sz="1900" b="1" kern="0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Количество специалистов, повысивших квалификацию</a:t>
            </a:r>
            <a:endParaRPr sz="1900" b="1" kern="0" dirty="0">
              <a:solidFill>
                <a:schemeClr val="accent1">
                  <a:lumMod val="50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64" name="Google Shape;36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0230" y="2151582"/>
            <a:ext cx="3416438" cy="35815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22979" y="3598220"/>
            <a:ext cx="94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1021</a:t>
            </a:r>
            <a:endParaRPr lang="ru-RU" sz="2800" dirty="0">
              <a:solidFill>
                <a:schemeClr val="bg1"/>
              </a:solidFill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01799" y="2964955"/>
            <a:ext cx="94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1140</a:t>
            </a:r>
            <a:endParaRPr lang="ru-RU" sz="2800" dirty="0">
              <a:solidFill>
                <a:schemeClr val="bg1"/>
              </a:solidFill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34112" y="2028406"/>
            <a:ext cx="94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1101</a:t>
            </a:r>
            <a:endParaRPr lang="ru-RU" sz="2800" dirty="0">
              <a:solidFill>
                <a:schemeClr val="bg1"/>
              </a:solidFill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46903" y="3240295"/>
            <a:ext cx="94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1101</a:t>
            </a:r>
            <a:endParaRPr lang="ru-RU" sz="2800" dirty="0">
              <a:solidFill>
                <a:schemeClr val="bg1"/>
              </a:solidFill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007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2"/>
          <p:cNvSpPr txBox="1">
            <a:spLocks noGrp="1"/>
          </p:cNvSpPr>
          <p:nvPr>
            <p:ph type="title"/>
          </p:nvPr>
        </p:nvSpPr>
        <p:spPr>
          <a:xfrm>
            <a:off x="566577" y="280226"/>
            <a:ext cx="5099118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" sz="24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Всего </a:t>
            </a:r>
            <a:r>
              <a:rPr lang="ru" sz="2400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 sz="2800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1467организаций  в 2018 году</a:t>
            </a:r>
            <a:br>
              <a:rPr lang="ru" sz="2400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2400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 sz="24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в РФ осуществляют сопровождение замещающих семей 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343" name="Google Shape;343;p32"/>
          <p:cNvSpPr txBox="1">
            <a:spLocks noGrp="1"/>
          </p:cNvSpPr>
          <p:nvPr>
            <p:ph type="body" idx="4294967295"/>
          </p:nvPr>
        </p:nvSpPr>
        <p:spPr>
          <a:xfrm>
            <a:off x="566400" y="4841367"/>
            <a:ext cx="2968792" cy="106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9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Из них, иные организации ШПР</a:t>
            </a:r>
            <a:endParaRPr sz="19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body" idx="4294967295"/>
          </p:nvPr>
        </p:nvSpPr>
        <p:spPr>
          <a:xfrm>
            <a:off x="3535192" y="5449846"/>
            <a:ext cx="6815600" cy="106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indent="-457189">
              <a:spcBef>
                <a:spcPts val="0"/>
              </a:spcBef>
              <a:buClr>
                <a:schemeClr val="lt1"/>
              </a:buClr>
              <a:buSzPts val="1800"/>
              <a:buChar char="●"/>
            </a:pPr>
            <a:r>
              <a:rPr lang="ru">
                <a:solidFill>
                  <a:schemeClr val="lt1"/>
                </a:solidFill>
              </a:rPr>
              <a:t>Введите свой текст здесь </a:t>
            </a:r>
            <a:endParaRPr>
              <a:solidFill>
                <a:schemeClr val="lt1"/>
              </a:solidFill>
            </a:endParaRPr>
          </a:p>
          <a:p>
            <a:pPr marL="609585" indent="-457189">
              <a:spcBef>
                <a:spcPts val="0"/>
              </a:spcBef>
              <a:buClr>
                <a:schemeClr val="lt1"/>
              </a:buClr>
              <a:buSzPts val="1800"/>
              <a:buChar char="●"/>
            </a:pPr>
            <a:r>
              <a:rPr lang="ru">
                <a:solidFill>
                  <a:schemeClr val="lt1"/>
                </a:solidFill>
              </a:rPr>
              <a:t>Введите свой текст здесь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03C918-A57E-41C5-9B94-79FFC2F45069}"/>
              </a:ext>
            </a:extLst>
          </p:cNvPr>
          <p:cNvSpPr txBox="1"/>
          <p:nvPr/>
        </p:nvSpPr>
        <p:spPr>
          <a:xfrm>
            <a:off x="5907741" y="280226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24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Всего</a:t>
            </a:r>
            <a:br>
              <a:rPr lang="ru" sz="2400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2800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1393 организации в 2019 году </a:t>
            </a:r>
            <a:r>
              <a:rPr lang="ru" sz="24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в РФ осуществляют сопровождение замещающих семей 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A2067F-3A1F-41CD-8C52-947BDC65C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" y="2761129"/>
            <a:ext cx="6171642" cy="29046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FF4A15-C59E-45C5-995E-FD42DC83B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8" y="2761129"/>
            <a:ext cx="5791138" cy="24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6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3" y="1076985"/>
            <a:ext cx="8163350" cy="5042470"/>
          </a:xfrm>
          <a:prstGeom prst="rect">
            <a:avLst/>
          </a:prstGeom>
        </p:spPr>
      </p:pic>
      <p:sp>
        <p:nvSpPr>
          <p:cNvPr id="355" name="Google Shape;355;p33"/>
          <p:cNvSpPr txBox="1">
            <a:spLocks noGrp="1"/>
          </p:cNvSpPr>
          <p:nvPr>
            <p:ph type="title"/>
          </p:nvPr>
        </p:nvSpPr>
        <p:spPr>
          <a:xfrm>
            <a:off x="111600" y="58366"/>
            <a:ext cx="120804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" sz="32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Всего </a:t>
            </a:r>
            <a:r>
              <a:rPr lang="ru" sz="3200" b="1" dirty="0">
                <a:solidFill>
                  <a:srgbClr val="FF9900"/>
                </a:solidFill>
                <a:latin typeface="Raleway"/>
                <a:sym typeface="Raleway"/>
              </a:rPr>
              <a:t>6574</a:t>
            </a:r>
            <a:r>
              <a:rPr lang="ru" sz="3200" b="1" dirty="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lang="ru" sz="3200" b="1" dirty="0">
                <a:solidFill>
                  <a:srgbClr val="FF9900"/>
                </a:solidFill>
                <a:latin typeface="Raleway"/>
              </a:rPr>
              <a:t>специалиста  </a:t>
            </a:r>
            <a:r>
              <a:rPr lang="ru" sz="3200" b="1" dirty="0">
                <a:solidFill>
                  <a:schemeClr val="accent1">
                    <a:lumMod val="50000"/>
                  </a:schemeClr>
                </a:solidFill>
                <a:latin typeface="Raleway"/>
              </a:rPr>
              <a:t>привлекаются </a:t>
            </a:r>
            <a:br>
              <a:rPr lang="ru" sz="3200" b="1" dirty="0">
                <a:solidFill>
                  <a:schemeClr val="accent1">
                    <a:lumMod val="50000"/>
                  </a:schemeClr>
                </a:solidFill>
                <a:latin typeface="Raleway"/>
              </a:rPr>
            </a:br>
            <a:r>
              <a:rPr lang="ru" sz="3200" b="1" dirty="0">
                <a:solidFill>
                  <a:schemeClr val="accent1">
                    <a:lumMod val="50000"/>
                  </a:schemeClr>
                </a:solidFill>
                <a:latin typeface="Raleway"/>
              </a:rPr>
              <a:t>к сопровождению замещающих семей  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357" name="Google Shape;357;p33"/>
          <p:cNvSpPr txBox="1">
            <a:spLocks noGrp="1"/>
          </p:cNvSpPr>
          <p:nvPr>
            <p:ph type="body" idx="4294967295"/>
          </p:nvPr>
        </p:nvSpPr>
        <p:spPr>
          <a:xfrm>
            <a:off x="6870837" y="3190853"/>
            <a:ext cx="6815600" cy="106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indent="0">
              <a:spcBef>
                <a:spcPts val="0"/>
              </a:spcBef>
              <a:buNone/>
            </a:pPr>
            <a:endParaRPr sz="32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0">
              <a:spcBef>
                <a:spcPts val="0"/>
              </a:spcBef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361" name="Google Shape;361;p33"/>
          <p:cNvSpPr txBox="1"/>
          <p:nvPr/>
        </p:nvSpPr>
        <p:spPr>
          <a:xfrm>
            <a:off x="1245967" y="5727795"/>
            <a:ext cx="10123648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" sz="1900" b="1" kern="0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Количество специалистов, повысивших квалификацию</a:t>
            </a:r>
            <a:endParaRPr sz="1900" b="1" kern="0" dirty="0">
              <a:solidFill>
                <a:schemeClr val="accent1">
                  <a:lumMod val="50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64" name="Google Shape;36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0230" y="2151582"/>
            <a:ext cx="3416438" cy="35815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22979" y="3598220"/>
            <a:ext cx="94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1396</a:t>
            </a:r>
            <a:endParaRPr lang="ru-RU" sz="2800" dirty="0">
              <a:solidFill>
                <a:schemeClr val="bg1"/>
              </a:solidFill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01799" y="2964955"/>
            <a:ext cx="94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2343</a:t>
            </a:r>
            <a:endParaRPr lang="ru-RU" sz="2800" dirty="0">
              <a:solidFill>
                <a:schemeClr val="bg1"/>
              </a:solidFill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34112" y="2028406"/>
            <a:ext cx="94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1101</a:t>
            </a:r>
            <a:endParaRPr lang="ru-RU" sz="2800" dirty="0">
              <a:solidFill>
                <a:schemeClr val="bg1"/>
              </a:solidFill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46903" y="3240295"/>
            <a:ext cx="94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2106</a:t>
            </a:r>
            <a:endParaRPr lang="ru-RU" sz="2800" dirty="0">
              <a:solidFill>
                <a:schemeClr val="bg1"/>
              </a:solidFill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287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2"/>
          <p:cNvSpPr txBox="1">
            <a:spLocks noGrp="1"/>
          </p:cNvSpPr>
          <p:nvPr>
            <p:ph type="title"/>
          </p:nvPr>
        </p:nvSpPr>
        <p:spPr>
          <a:xfrm>
            <a:off x="111600" y="213519"/>
            <a:ext cx="120804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Количество замещающих семей,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 пользующихся услугами по сопровождению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343" name="Google Shape;343;p32"/>
          <p:cNvSpPr txBox="1">
            <a:spLocks noGrp="1"/>
          </p:cNvSpPr>
          <p:nvPr>
            <p:ph type="body" idx="4294967295"/>
          </p:nvPr>
        </p:nvSpPr>
        <p:spPr>
          <a:xfrm>
            <a:off x="681050" y="3412620"/>
            <a:ext cx="3959800" cy="106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9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Количество замещающих семей, пользующихся разовыми услугами</a:t>
            </a:r>
            <a:endParaRPr sz="19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A1F88C-B149-4E3D-8E87-07B071C1A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" y="1991767"/>
            <a:ext cx="6132284" cy="21534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A4F15E-B6EF-4A8A-8CAB-221FEA275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86" y="1991767"/>
            <a:ext cx="6261163" cy="2286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6DE0711-08AC-471A-BA69-87D439B9525B}"/>
              </a:ext>
            </a:extLst>
          </p:cNvPr>
          <p:cNvSpPr txBox="1"/>
          <p:nvPr/>
        </p:nvSpPr>
        <p:spPr>
          <a:xfrm>
            <a:off x="8245718" y="4478220"/>
            <a:ext cx="145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2019г</a:t>
            </a:r>
            <a:r>
              <a:rPr lang="ru-RU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521D6C-89F7-42AC-BA73-C8EF633CBC73}"/>
              </a:ext>
            </a:extLst>
          </p:cNvPr>
          <p:cNvSpPr txBox="1"/>
          <p:nvPr/>
        </p:nvSpPr>
        <p:spPr>
          <a:xfrm>
            <a:off x="2249365" y="4478220"/>
            <a:ext cx="145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2018г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474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5"/>
          <p:cNvSpPr txBox="1">
            <a:spLocks noGrp="1"/>
          </p:cNvSpPr>
          <p:nvPr>
            <p:ph type="title"/>
          </p:nvPr>
        </p:nvSpPr>
        <p:spPr>
          <a:xfrm>
            <a:off x="75609" y="450140"/>
            <a:ext cx="121920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2"/>
              </a:buClr>
              <a:buSzPts val="1100"/>
            </a:pPr>
            <a:r>
              <a:rPr lang="ru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</a:t>
            </a:r>
            <a:r>
              <a:rPr lang="ru" dirty="0">
                <a:solidFill>
                  <a:srgbClr val="FF9E01"/>
                </a:solidFill>
                <a:latin typeface="Arial Black" pitchFamily="34" charset="0"/>
              </a:rPr>
              <a:t>10</a:t>
            </a:r>
            <a:r>
              <a:rPr lang="ru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регионах при сопровождении семей используются</a:t>
            </a:r>
            <a:br>
              <a:rPr lang="ru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утвержденные специальные программы 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85" name="Google Shape;385;p35"/>
          <p:cNvSpPr txBox="1">
            <a:spLocks noGrp="1"/>
          </p:cNvSpPr>
          <p:nvPr>
            <p:ph type="body" idx="1"/>
          </p:nvPr>
        </p:nvSpPr>
        <p:spPr>
          <a:xfrm>
            <a:off x="205033" y="2244733"/>
            <a:ext cx="28796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ru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Сопровождение замещающей семьи, воспитывающей </a:t>
            </a:r>
            <a:endParaRPr b="1" dirty="0">
              <a:solidFill>
                <a:srgbClr val="FF9E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ru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ребенка с ОВЗ </a:t>
            </a:r>
            <a:endParaRPr b="1" dirty="0">
              <a:solidFill>
                <a:srgbClr val="FF9E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 algn="ctr">
              <a:lnSpc>
                <a:spcPct val="115000"/>
              </a:lnSpc>
              <a:spcBef>
                <a:spcPts val="2133"/>
              </a:spcBef>
              <a:buNone/>
            </a:pP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 algn="ctr">
              <a:lnSpc>
                <a:spcPct val="115000"/>
              </a:lnSpc>
              <a:spcBef>
                <a:spcPts val="2133"/>
              </a:spcBef>
              <a:buNone/>
            </a:pP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algn="ctr">
              <a:lnSpc>
                <a:spcPct val="115000"/>
              </a:lnSpc>
              <a:buNone/>
            </a:pPr>
            <a:endParaRPr sz="1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6" name="Google Shape;386;p35"/>
          <p:cNvSpPr txBox="1">
            <a:spLocks noGrp="1"/>
          </p:cNvSpPr>
          <p:nvPr>
            <p:ph type="body" idx="1"/>
          </p:nvPr>
        </p:nvSpPr>
        <p:spPr>
          <a:xfrm>
            <a:off x="3233400" y="2244733"/>
            <a:ext cx="3045600" cy="4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Сопровождение замещающей семьи, воспитывающей ребенка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ru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подросткового возраста  </a:t>
            </a:r>
            <a:endParaRPr b="1" dirty="0">
              <a:solidFill>
                <a:srgbClr val="FF9E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86262" indent="0">
              <a:lnSpc>
                <a:spcPct val="115000"/>
              </a:lnSpc>
              <a:buNone/>
            </a:pPr>
            <a:endParaRPr sz="15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7" name="Google Shape;387;p35"/>
          <p:cNvSpPr txBox="1">
            <a:spLocks noGrp="1"/>
          </p:cNvSpPr>
          <p:nvPr>
            <p:ph type="body" idx="1"/>
          </p:nvPr>
        </p:nvSpPr>
        <p:spPr>
          <a:xfrm>
            <a:off x="6384033" y="2180867"/>
            <a:ext cx="30456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Сопровождение замещающей семьи, воспитывающей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ru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 сиблингов </a:t>
            </a:r>
            <a:endParaRPr b="1" dirty="0">
              <a:solidFill>
                <a:srgbClr val="FF9E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lnSpc>
                <a:spcPct val="115000"/>
              </a:lnSpc>
              <a:buNone/>
            </a:pP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>
              <a:lnSpc>
                <a:spcPct val="115000"/>
              </a:lnSpc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8" name="Google Shape;388;p35"/>
          <p:cNvSpPr txBox="1">
            <a:spLocks noGrp="1"/>
          </p:cNvSpPr>
          <p:nvPr>
            <p:ph type="body" idx="1"/>
          </p:nvPr>
        </p:nvSpPr>
        <p:spPr>
          <a:xfrm>
            <a:off x="9534667" y="2180867"/>
            <a:ext cx="23380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Сопровождение замещающей семьи, воспитывающей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ru-RU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р</a:t>
            </a:r>
            <a:r>
              <a:rPr lang="ru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ебенка родственника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ru" sz="1600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(родственная опека)</a:t>
            </a:r>
            <a:endParaRPr sz="1600" b="1" dirty="0">
              <a:solidFill>
                <a:srgbClr val="FF9E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 algn="ctr">
              <a:lnSpc>
                <a:spcPct val="115000"/>
              </a:lnSpc>
              <a:spcBef>
                <a:spcPts val="2133"/>
              </a:spcBef>
              <a:buNone/>
            </a:pP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algn="ctr">
              <a:lnSpc>
                <a:spcPct val="115000"/>
              </a:lnSpc>
              <a:buNone/>
            </a:pPr>
            <a:endParaRPr sz="14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89" name="Google Shape;3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250351" y="5122661"/>
            <a:ext cx="847200" cy="847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2626" y="4744098"/>
            <a:ext cx="1158633" cy="115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050685" y="5122661"/>
            <a:ext cx="955400" cy="9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75746" y="4899815"/>
            <a:ext cx="847200" cy="84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294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470699" y="467591"/>
            <a:ext cx="10723200" cy="84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2"/>
              </a:buClr>
              <a:buSzPts val="1100"/>
            </a:pPr>
            <a:r>
              <a:rPr lang="ru" sz="28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Мониторинг</a:t>
            </a:r>
            <a:endParaRPr dirty="0"/>
          </a:p>
        </p:txBody>
      </p:sp>
      <p:sp>
        <p:nvSpPr>
          <p:cNvPr id="178" name="Google Shape;178;p20"/>
          <p:cNvSpPr txBox="1">
            <a:spLocks noGrp="1"/>
          </p:cNvSpPr>
          <p:nvPr>
            <p:ph type="body" idx="1"/>
          </p:nvPr>
        </p:nvSpPr>
        <p:spPr>
          <a:xfrm>
            <a:off x="213191" y="979486"/>
            <a:ext cx="3027854" cy="400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>
              <a:buNone/>
            </a:pPr>
            <a:r>
              <a:rPr lang="ru" sz="2400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Оценка качества подготовки:</a:t>
            </a:r>
            <a:r>
              <a:rPr lang="ru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  <a:endParaRPr b="1" dirty="0">
              <a:solidFill>
                <a:srgbClr val="FF9E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spcBef>
                <a:spcPts val="2133"/>
              </a:spcBef>
              <a:buNone/>
            </a:pP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spcBef>
                <a:spcPts val="2133"/>
              </a:spcBef>
              <a:buNone/>
            </a:pP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100000"/>
              </a:lnSpc>
              <a:spcBef>
                <a:spcPts val="2133"/>
              </a:spcBef>
              <a:buFont typeface="Raleway"/>
              <a:buChar char="●"/>
            </a:pPr>
            <a:r>
              <a:rPr lang="ru" sz="1400" dirty="0">
                <a:latin typeface="Raleway"/>
                <a:ea typeface="Raleway"/>
                <a:cs typeface="Raleway"/>
                <a:sym typeface="Raleway"/>
              </a:rPr>
              <a:t>НПА</a:t>
            </a:r>
            <a:endParaRPr lang="en-US" sz="1400" dirty="0"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100000"/>
              </a:lnSpc>
              <a:spcBef>
                <a:spcPts val="2133"/>
              </a:spcBef>
              <a:buFont typeface="Raleway"/>
              <a:buChar char="●"/>
            </a:pPr>
            <a:r>
              <a:rPr lang="ru-RU" sz="1400" dirty="0">
                <a:latin typeface="Raleway"/>
                <a:ea typeface="Raleway"/>
                <a:cs typeface="Raleway"/>
                <a:sym typeface="Raleway"/>
              </a:rPr>
              <a:t>П</a:t>
            </a:r>
            <a:r>
              <a:rPr lang="ru" sz="1400" dirty="0">
                <a:latin typeface="Raleway"/>
                <a:ea typeface="Raleway"/>
                <a:cs typeface="Raleway"/>
                <a:sym typeface="Raleway"/>
              </a:rPr>
              <a:t>рограмма ШПР</a:t>
            </a:r>
          </a:p>
          <a:p>
            <a:pPr>
              <a:buFont typeface="Raleway"/>
              <a:buChar char="●"/>
            </a:pPr>
            <a:r>
              <a:rPr lang="ru-RU" sz="1400" dirty="0">
                <a:latin typeface="Raleway"/>
                <a:ea typeface="Raleway"/>
                <a:cs typeface="Raleway"/>
                <a:sym typeface="Raleway"/>
              </a:rPr>
              <a:t>Д</a:t>
            </a:r>
            <a:r>
              <a:rPr lang="ru" sz="1400" dirty="0">
                <a:latin typeface="Raleway"/>
                <a:ea typeface="Raleway"/>
                <a:cs typeface="Raleway"/>
                <a:sym typeface="Raleway"/>
              </a:rPr>
              <a:t>окументы </a:t>
            </a:r>
            <a:endParaRPr sz="1400" dirty="0">
              <a:latin typeface="Raleway"/>
              <a:ea typeface="Raleway"/>
              <a:cs typeface="Raleway"/>
              <a:sym typeface="Raleway"/>
            </a:endParaRPr>
          </a:p>
          <a:p>
            <a:pPr>
              <a:buFont typeface="Raleway"/>
              <a:buChar char="●"/>
            </a:pPr>
            <a:r>
              <a:rPr lang="ru-RU" sz="1400" dirty="0">
                <a:latin typeface="Raleway"/>
                <a:ea typeface="Raleway"/>
                <a:cs typeface="Raleway"/>
                <a:sym typeface="Raleway"/>
              </a:rPr>
              <a:t>К</a:t>
            </a:r>
            <a:r>
              <a:rPr lang="ru" sz="1400" dirty="0">
                <a:latin typeface="Raleway"/>
                <a:ea typeface="Raleway"/>
                <a:cs typeface="Raleway"/>
                <a:sym typeface="Raleway"/>
              </a:rPr>
              <a:t>онтроль ООиП </a:t>
            </a:r>
          </a:p>
          <a:p>
            <a:pPr>
              <a:buFont typeface="Raleway"/>
              <a:buChar char="●"/>
            </a:pPr>
            <a:r>
              <a:rPr lang="ru" sz="1400" dirty="0">
                <a:latin typeface="Raleway"/>
                <a:ea typeface="Raleway"/>
                <a:cs typeface="Raleway"/>
                <a:sym typeface="Raleway"/>
              </a:rPr>
              <a:t>Кадры </a:t>
            </a:r>
            <a:endParaRPr lang="en-US" sz="1400" dirty="0">
              <a:latin typeface="Raleway"/>
              <a:ea typeface="Raleway"/>
              <a:cs typeface="Raleway"/>
              <a:sym typeface="Raleway"/>
            </a:endParaRPr>
          </a:p>
          <a:p>
            <a:pPr>
              <a:buFont typeface="Raleway"/>
              <a:buChar char="●"/>
            </a:pPr>
            <a:r>
              <a:rPr lang="ru-RU" sz="1400" dirty="0">
                <a:latin typeface="Raleway"/>
                <a:ea typeface="Raleway"/>
                <a:cs typeface="Raleway"/>
                <a:sym typeface="Raleway"/>
              </a:rPr>
              <a:t>Условия</a:t>
            </a:r>
            <a:endParaRPr sz="14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531" y="1770951"/>
            <a:ext cx="1210135" cy="121013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>
            <a:spLocks noGrp="1"/>
          </p:cNvSpPr>
          <p:nvPr>
            <p:ph type="body" idx="1"/>
          </p:nvPr>
        </p:nvSpPr>
        <p:spPr>
          <a:xfrm>
            <a:off x="3241045" y="1090333"/>
            <a:ext cx="3183200" cy="400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>
              <a:buNone/>
            </a:pPr>
            <a:r>
              <a:rPr lang="ru" sz="2400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Оценка результативности:</a:t>
            </a:r>
            <a:r>
              <a:rPr lang="ru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  <a:endParaRPr b="1" dirty="0">
              <a:solidFill>
                <a:srgbClr val="FF9E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spcBef>
                <a:spcPts val="2133"/>
              </a:spcBef>
              <a:buNone/>
            </a:pP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2133"/>
              </a:spcBef>
              <a:buFont typeface="Raleway"/>
              <a:buChar char="●"/>
            </a:pPr>
            <a:endParaRPr lang="ru-RU" sz="1500" dirty="0"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2133"/>
              </a:spcBef>
              <a:buFont typeface="Raleway"/>
              <a:buChar char="●"/>
            </a:pPr>
            <a:r>
              <a:rPr lang="ru-RU" sz="1500" dirty="0">
                <a:latin typeface="Raleway"/>
                <a:ea typeface="Raleway"/>
                <a:cs typeface="Raleway"/>
                <a:sym typeface="Raleway"/>
              </a:rPr>
              <a:t>П</a:t>
            </a:r>
            <a:r>
              <a:rPr lang="ru" sz="1500" dirty="0">
                <a:latin typeface="Raleway" panose="020B0604020202020204"/>
                <a:ea typeface="Raleway" panose="020B0604020202020204"/>
                <a:cs typeface="Raleway" panose="020B0604020202020204"/>
                <a:sym typeface="Raleway"/>
              </a:rPr>
              <a:t>ланирование </a:t>
            </a:r>
            <a:endParaRPr sz="1500" dirty="0">
              <a:latin typeface="Raleway" panose="020B0604020202020204"/>
              <a:ea typeface="Raleway" panose="020B0604020202020204"/>
              <a:cs typeface="Raleway" panose="020B0604020202020204"/>
              <a:sym typeface="Raleway"/>
            </a:endParaRPr>
          </a:p>
          <a:p>
            <a:pPr>
              <a:buFont typeface="Raleway"/>
              <a:buChar char="●"/>
            </a:pPr>
            <a:r>
              <a:rPr lang="ru" sz="1500" dirty="0">
                <a:latin typeface="Raleway" panose="020B0604020202020204"/>
                <a:ea typeface="Raleway" panose="020B0604020202020204"/>
                <a:cs typeface="Raleway" panose="020B0604020202020204"/>
                <a:sym typeface="Raleway"/>
              </a:rPr>
              <a:t>Приступили к подготовке</a:t>
            </a:r>
            <a:endParaRPr sz="1500" dirty="0">
              <a:latin typeface="Raleway" panose="020B0604020202020204"/>
              <a:ea typeface="Raleway" panose="020B0604020202020204"/>
              <a:cs typeface="Raleway" panose="020B0604020202020204"/>
              <a:sym typeface="Raleway"/>
            </a:endParaRPr>
          </a:p>
          <a:p>
            <a:pPr>
              <a:buFont typeface="Raleway"/>
              <a:buChar char="●"/>
            </a:pPr>
            <a:r>
              <a:rPr lang="ru" sz="1500" dirty="0">
                <a:latin typeface="Raleway" panose="020B0604020202020204"/>
                <a:ea typeface="Raleway" panose="020B0604020202020204"/>
                <a:cs typeface="Raleway" panose="020B0604020202020204"/>
                <a:sym typeface="Raleway"/>
              </a:rPr>
              <a:t>Завершили подготовку </a:t>
            </a:r>
            <a:endParaRPr sz="1500" dirty="0">
              <a:latin typeface="Raleway" panose="020B0604020202020204"/>
              <a:ea typeface="Raleway" panose="020B0604020202020204"/>
              <a:cs typeface="Raleway" panose="020B0604020202020204"/>
              <a:sym typeface="Raleway"/>
            </a:endParaRPr>
          </a:p>
          <a:p>
            <a:pPr>
              <a:buFont typeface="Raleway"/>
              <a:buChar char="●"/>
            </a:pPr>
            <a:r>
              <a:rPr lang="ru" sz="1500" dirty="0">
                <a:latin typeface="Raleway" panose="020B0604020202020204"/>
                <a:ea typeface="Raleway" panose="020B0604020202020204"/>
                <a:cs typeface="Raleway" panose="020B0604020202020204"/>
                <a:sym typeface="Raleway"/>
              </a:rPr>
              <a:t>Не завершили подготовку</a:t>
            </a:r>
          </a:p>
          <a:p>
            <a:pPr>
              <a:buFont typeface="Raleway"/>
              <a:buChar char="●"/>
            </a:pPr>
            <a:r>
              <a:rPr lang="ru" sz="1500" dirty="0">
                <a:solidFill>
                  <a:srgbClr val="0070C0"/>
                </a:solidFill>
                <a:latin typeface="Raleway" panose="020B0604020202020204"/>
                <a:ea typeface="Raleway" panose="020B0604020202020204"/>
                <a:cs typeface="Raleway" panose="020B0604020202020204"/>
                <a:sym typeface="Raleway"/>
              </a:rPr>
              <a:t>Прошли обследование</a:t>
            </a:r>
          </a:p>
          <a:p>
            <a:pPr>
              <a:buFont typeface="Raleway"/>
              <a:buChar char="●"/>
            </a:pPr>
            <a:r>
              <a:rPr lang="ru" sz="1500" dirty="0">
                <a:solidFill>
                  <a:srgbClr val="FF9900"/>
                </a:solidFill>
                <a:latin typeface="Raleway" panose="020B0604020202020204"/>
                <a:ea typeface="Raleway" panose="020B0604020202020204"/>
                <a:cs typeface="Raleway" panose="020B0604020202020204"/>
                <a:sym typeface="Raleway"/>
              </a:rPr>
              <a:t>Состоят на сопровождении</a:t>
            </a:r>
          </a:p>
          <a:p>
            <a:pPr>
              <a:buFont typeface="Raleway"/>
              <a:buChar char="●"/>
            </a:pPr>
            <a:endParaRPr lang="ru" sz="1500" dirty="0">
              <a:latin typeface="Raleway" panose="020B0604020202020204"/>
              <a:ea typeface="Raleway" panose="020B0604020202020204"/>
              <a:cs typeface="Raleway" panose="020B0604020202020204"/>
              <a:sym typeface="Raleway"/>
            </a:endParaRPr>
          </a:p>
          <a:p>
            <a:pPr marL="186262" indent="0">
              <a:buNone/>
            </a:pPr>
            <a:endParaRPr lang="ru-RU" sz="1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Font typeface="Raleway"/>
              <a:buChar char="●"/>
            </a:pPr>
            <a:endParaRPr lang="ru" sz="1300" dirty="0">
              <a:latin typeface="Raleway" panose="020B0604020202020204" charset="0"/>
              <a:ea typeface="Times New Roman"/>
              <a:cs typeface="Raleway" panose="020B0604020202020204" charset="0"/>
              <a:sym typeface="Times New Roman"/>
            </a:endParaRPr>
          </a:p>
          <a:p>
            <a:pPr marL="186262" indent="0">
              <a:buNone/>
            </a:pPr>
            <a:endParaRPr sz="15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5431" y="2013706"/>
            <a:ext cx="1093200" cy="84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6375747" y="1076395"/>
            <a:ext cx="3183199" cy="400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>
              <a:buNone/>
            </a:pPr>
            <a:r>
              <a:rPr lang="ru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Оценка эффективности:</a:t>
            </a:r>
          </a:p>
          <a:p>
            <a:pPr marL="0" indent="0">
              <a:buNone/>
            </a:pPr>
            <a:r>
              <a:rPr lang="ru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продуктивность  </a:t>
            </a:r>
            <a:endParaRPr b="1" dirty="0">
              <a:solidFill>
                <a:srgbClr val="FF9E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spcBef>
                <a:spcPts val="2133"/>
              </a:spcBef>
              <a:buNone/>
            </a:pPr>
            <a:endParaRPr lang="ru-RU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spcBef>
                <a:spcPts val="2133"/>
              </a:spcBef>
              <a:buNone/>
            </a:pP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2133"/>
              </a:spcBef>
              <a:buFont typeface="Raleway"/>
              <a:buChar char="●"/>
            </a:pPr>
            <a:r>
              <a:rPr lang="ru-RU" sz="1200" dirty="0">
                <a:latin typeface="Raleway"/>
                <a:ea typeface="Raleway"/>
                <a:cs typeface="Raleway"/>
                <a:sym typeface="Raleway"/>
              </a:rPr>
              <a:t>Количество детей в организациях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>
              <a:buFont typeface="Raleway"/>
              <a:buChar char="●"/>
            </a:pPr>
            <a:r>
              <a:rPr lang="ru" sz="1200" dirty="0">
                <a:latin typeface="Raleway"/>
                <a:ea typeface="Raleway"/>
                <a:cs typeface="Raleway"/>
                <a:sym typeface="Raleway"/>
              </a:rPr>
              <a:t>Количество кандидатов, завершивших ШПР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>
              <a:buFont typeface="Raleway"/>
              <a:buChar char="●"/>
            </a:pPr>
            <a:r>
              <a:rPr lang="ru" sz="1200" dirty="0">
                <a:latin typeface="Raleway"/>
                <a:ea typeface="Raleway"/>
                <a:cs typeface="Raleway"/>
                <a:sym typeface="Raleway"/>
              </a:rPr>
              <a:t> Из  них, приняли детей в семьи</a:t>
            </a:r>
          </a:p>
          <a:p>
            <a:pPr>
              <a:buFont typeface="Raleway"/>
              <a:buChar char="●"/>
            </a:pPr>
            <a:r>
              <a:rPr lang="ru-RU" sz="1200" dirty="0">
                <a:latin typeface="Raleway"/>
                <a:ea typeface="Raleway"/>
                <a:cs typeface="Raleway"/>
                <a:sym typeface="Raleway"/>
              </a:rPr>
              <a:t>Расчет стоимости услуги/работы</a:t>
            </a:r>
          </a:p>
          <a:p>
            <a:pPr>
              <a:buFont typeface="Raleway"/>
              <a:buChar char="●"/>
            </a:pPr>
            <a:r>
              <a:rPr lang="ru-RU" sz="1200" dirty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Количество  замещающих семей региона</a:t>
            </a:r>
          </a:p>
          <a:p>
            <a:pPr>
              <a:buFont typeface="Raleway"/>
              <a:buChar char="●"/>
            </a:pPr>
            <a:r>
              <a:rPr lang="ru-RU" sz="1200" dirty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Из них, состоят на сопровождении</a:t>
            </a:r>
          </a:p>
          <a:p>
            <a:pPr>
              <a:buFont typeface="Raleway"/>
              <a:buChar char="●"/>
            </a:pPr>
            <a:r>
              <a:rPr lang="ru-RU" sz="1200" dirty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 Из  них, получают разовые услуги</a:t>
            </a:r>
          </a:p>
          <a:p>
            <a:pPr>
              <a:buFont typeface="Raleway"/>
              <a:buChar char="●"/>
            </a:pPr>
            <a:r>
              <a:rPr lang="ru-RU" sz="1200" dirty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Расчет стоимости услуг /работы</a:t>
            </a:r>
          </a:p>
          <a:p>
            <a:pPr>
              <a:buFont typeface="Raleway"/>
              <a:buChar char="●"/>
            </a:pPr>
            <a:r>
              <a:rPr lang="ru-RU" sz="1200" b="1" dirty="0">
                <a:solidFill>
                  <a:srgbClr val="FF9900"/>
                </a:solidFill>
                <a:latin typeface="Bahnschrift" panose="020B0502040204020203" pitchFamily="34" charset="0"/>
                <a:ea typeface="Raleway"/>
                <a:cs typeface="Raleway"/>
                <a:sym typeface="Raleway"/>
              </a:rPr>
              <a:t>Количество кандидатов, прошедших обследование</a:t>
            </a:r>
          </a:p>
          <a:p>
            <a:pPr>
              <a:buFont typeface="Raleway"/>
              <a:buChar char="●"/>
            </a:pPr>
            <a:r>
              <a:rPr lang="ru-RU" sz="1200" b="1" dirty="0">
                <a:solidFill>
                  <a:srgbClr val="FF9900"/>
                </a:solidFill>
                <a:latin typeface="Bahnschrift" panose="020B0502040204020203" pitchFamily="34" charset="0"/>
                <a:ea typeface="Raleway"/>
                <a:cs typeface="Raleway"/>
                <a:sym typeface="Raleway"/>
              </a:rPr>
              <a:t>Из них, получили заключение о психологической готовности</a:t>
            </a:r>
          </a:p>
          <a:p>
            <a:pPr>
              <a:buFont typeface="Raleway"/>
              <a:buChar char="●"/>
            </a:pPr>
            <a:r>
              <a:rPr lang="ru-RU" sz="1200" b="1" dirty="0">
                <a:solidFill>
                  <a:srgbClr val="FF9900"/>
                </a:solidFill>
                <a:latin typeface="Bahnschrift" panose="020B0502040204020203" pitchFamily="34" charset="0"/>
                <a:ea typeface="Raleway"/>
                <a:cs typeface="Raleway"/>
                <a:sym typeface="Raleway"/>
              </a:rPr>
              <a:t> Из  них, приняли детей в семьи</a:t>
            </a:r>
          </a:p>
          <a:p>
            <a:pPr>
              <a:buFont typeface="Raleway"/>
              <a:buChar char="●"/>
            </a:pPr>
            <a:r>
              <a:rPr lang="ru-RU" sz="1200" b="1" dirty="0">
                <a:solidFill>
                  <a:srgbClr val="FF9900"/>
                </a:solidFill>
                <a:latin typeface="Bahnschrift" panose="020B0502040204020203" pitchFamily="34" charset="0"/>
                <a:ea typeface="Raleway"/>
                <a:cs typeface="Raleway"/>
                <a:sym typeface="Raleway"/>
              </a:rPr>
              <a:t>Расчет стоимости услуг /работы</a:t>
            </a:r>
          </a:p>
          <a:p>
            <a:pPr>
              <a:buFont typeface="Raleway"/>
              <a:buChar char="●"/>
            </a:pPr>
            <a:endParaRPr lang="ru-RU" sz="1200" dirty="0">
              <a:latin typeface="Raleway"/>
              <a:ea typeface="Raleway"/>
              <a:cs typeface="Raleway"/>
              <a:sym typeface="Raleway"/>
            </a:endParaRPr>
          </a:p>
          <a:p>
            <a:pPr>
              <a:buFont typeface="Raleway"/>
              <a:buChar char="●"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8631" y="1736348"/>
            <a:ext cx="1139413" cy="108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>
            <a:spLocks noGrp="1"/>
          </p:cNvSpPr>
          <p:nvPr>
            <p:ph type="body" idx="1"/>
          </p:nvPr>
        </p:nvSpPr>
        <p:spPr>
          <a:xfrm>
            <a:off x="9409736" y="1076395"/>
            <a:ext cx="2932800" cy="400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>
              <a:buNone/>
            </a:pPr>
            <a:r>
              <a:rPr lang="ru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Оценка эффективности:</a:t>
            </a:r>
          </a:p>
          <a:p>
            <a:pPr marL="0" indent="0">
              <a:buNone/>
            </a:pPr>
            <a:r>
              <a:rPr lang="ru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действенность  </a:t>
            </a:r>
            <a:endParaRPr b="1" dirty="0">
              <a:solidFill>
                <a:srgbClr val="FF9E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spcBef>
                <a:spcPts val="2133"/>
              </a:spcBef>
              <a:buNone/>
            </a:pP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spcBef>
                <a:spcPts val="2133"/>
              </a:spcBef>
              <a:buNone/>
            </a:pP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2133"/>
              </a:spcBef>
              <a:buFont typeface="Raleway"/>
              <a:buChar char="●"/>
            </a:pPr>
            <a:r>
              <a:rPr lang="ru-RU" sz="1400" dirty="0">
                <a:latin typeface="Raleway"/>
                <a:ea typeface="Raleway"/>
                <a:cs typeface="Raleway"/>
                <a:sym typeface="Raleway"/>
              </a:rPr>
              <a:t>Снижение возвратов   </a:t>
            </a:r>
          </a:p>
          <a:p>
            <a:pPr>
              <a:spcBef>
                <a:spcPts val="2133"/>
              </a:spcBef>
              <a:buFont typeface="Raleway"/>
              <a:buChar char="●"/>
            </a:pPr>
            <a:r>
              <a:rPr lang="ru" sz="1400" dirty="0">
                <a:latin typeface="Raleway"/>
                <a:ea typeface="Raleway"/>
                <a:cs typeface="Raleway"/>
                <a:sym typeface="Raleway"/>
              </a:rPr>
              <a:t> Снижение случаев жестокого обращения </a:t>
            </a:r>
          </a:p>
          <a:p>
            <a:pPr>
              <a:buFont typeface="Raleway"/>
              <a:buChar char="●"/>
            </a:pPr>
            <a:r>
              <a:rPr lang="ru" sz="1400" dirty="0">
                <a:latin typeface="Raleway"/>
                <a:ea typeface="Raleway"/>
                <a:cs typeface="Raleway"/>
                <a:sym typeface="Raleway"/>
              </a:rPr>
              <a:t>  Снижение случаев «переустройства»</a:t>
            </a:r>
            <a:endParaRPr sz="14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5" name="Google Shape;18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40996" y="2013706"/>
            <a:ext cx="1210132" cy="1210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907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43;p25"/>
          <p:cNvPicPr preferRelativeResize="0"/>
          <p:nvPr/>
        </p:nvPicPr>
        <p:blipFill rotWithShape="1">
          <a:blip r:embed="rId3">
            <a:alphaModFix/>
          </a:blip>
          <a:srcRect l="44112" t="20665"/>
          <a:stretch/>
        </p:blipFill>
        <p:spPr>
          <a:xfrm>
            <a:off x="8387465" y="3820160"/>
            <a:ext cx="3804535" cy="3037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43;p25"/>
          <p:cNvPicPr preferRelativeResize="0"/>
          <p:nvPr/>
        </p:nvPicPr>
        <p:blipFill rotWithShape="1">
          <a:blip r:embed="rId3">
            <a:alphaModFix/>
          </a:blip>
          <a:srcRect r="71574" b="55420"/>
          <a:stretch/>
        </p:blipFill>
        <p:spPr>
          <a:xfrm>
            <a:off x="5" y="-3"/>
            <a:ext cx="2399363" cy="211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9295" y="2779033"/>
            <a:ext cx="613411" cy="613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9297" y="4764008"/>
            <a:ext cx="613408" cy="6134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673CAE-9874-48D5-BA6D-896309AC3703}"/>
              </a:ext>
            </a:extLst>
          </p:cNvPr>
          <p:cNvSpPr/>
          <p:nvPr/>
        </p:nvSpPr>
        <p:spPr>
          <a:xfrm>
            <a:off x="3792010" y="3429001"/>
            <a:ext cx="4607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rgbClr val="000000"/>
                </a:solidFill>
                <a:effectLst/>
                <a:latin typeface="yandex-sans"/>
              </a:rPr>
              <a:t>www.fcprc.ru</a:t>
            </a:r>
          </a:p>
          <a:p>
            <a:pPr algn="ctr"/>
            <a:r>
              <a:rPr lang="en-US" sz="2800" b="0" i="0" dirty="0">
                <a:solidFill>
                  <a:srgbClr val="000000"/>
                </a:solidFill>
                <a:effectLst/>
                <a:latin typeface="yandex-sans"/>
              </a:rPr>
              <a:t>opeca@fcprc.ru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4CD771-C3BC-49D1-9E3E-848992729B4E}"/>
              </a:ext>
            </a:extLst>
          </p:cNvPr>
          <p:cNvSpPr txBox="1"/>
          <p:nvPr/>
        </p:nvSpPr>
        <p:spPr>
          <a:xfrm>
            <a:off x="2399368" y="5665192"/>
            <a:ext cx="7506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yandex-sans"/>
              </a:rPr>
              <a:t>+7 (499) 444 08 06 доб. 100-03, 100-05</a:t>
            </a:r>
            <a:endParaRPr lang="ru-RU" sz="2667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80" y="497748"/>
            <a:ext cx="2275840" cy="16082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/>
          <p:nvPr/>
        </p:nvSpPr>
        <p:spPr>
          <a:xfrm>
            <a:off x="4155667" y="1725833"/>
            <a:ext cx="8243200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endParaRPr sz="4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1517650"/>
            <a:ext cx="8040688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17" y="2051859"/>
            <a:ext cx="4017962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75" y="3168740"/>
            <a:ext cx="40608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96" y="4383087"/>
            <a:ext cx="50228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63" y="3812381"/>
            <a:ext cx="185261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81" y="100420"/>
            <a:ext cx="8931275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813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EFF1FA-039F-4165-B7C4-4B01F6694816}"/>
              </a:ext>
            </a:extLst>
          </p:cNvPr>
          <p:cNvSpPr txBox="1"/>
          <p:nvPr/>
        </p:nvSpPr>
        <p:spPr>
          <a:xfrm>
            <a:off x="883228" y="665150"/>
            <a:ext cx="10779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9900"/>
                </a:solidFill>
                <a:latin typeface="Arial Black" pitchFamily="34" charset="0"/>
                <a:cs typeface="Times New Roman" panose="02020603050405020304" pitchFamily="18" charset="0"/>
              </a:rPr>
              <a:t>Работаем вместе!</a:t>
            </a:r>
            <a:endParaRPr lang="en-US" sz="7200" dirty="0">
              <a:solidFill>
                <a:srgbClr val="FF990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618" y="2827884"/>
            <a:ext cx="4312226" cy="40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1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1250" y="-31173"/>
            <a:ext cx="6120749" cy="6889173"/>
          </a:xfrm>
          <a:prstGeom prst="rect">
            <a:avLst/>
          </a:prstGeom>
          <a:solidFill>
            <a:srgbClr val="FF9E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Google Shape;124;p16" descr="Фоновое изображение шкалы времени"/>
          <p:cNvSpPr/>
          <p:nvPr/>
        </p:nvSpPr>
        <p:spPr>
          <a:xfrm>
            <a:off x="0" y="2360839"/>
            <a:ext cx="5787735" cy="1973561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indent="-304792" algn="just">
              <a:lnSpc>
                <a:spcPct val="115000"/>
              </a:lnSpc>
            </a:pPr>
            <a:endParaRPr sz="1300" dirty="0">
              <a:solidFill>
                <a:schemeClr val="dk2"/>
              </a:solidFill>
            </a:endParaRPr>
          </a:p>
          <a:p>
            <a:pPr indent="-304792" algn="just">
              <a:lnSpc>
                <a:spcPct val="115000"/>
              </a:lnSpc>
            </a:pPr>
            <a:r>
              <a:rPr lang="ru" sz="32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    Оценка качества </a:t>
            </a:r>
            <a:endParaRPr sz="32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792" algn="just">
              <a:lnSpc>
                <a:spcPct val="115000"/>
              </a:lnSpc>
            </a:pPr>
            <a:r>
              <a:rPr lang="ru" sz="32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    (контроль качества)</a:t>
            </a:r>
            <a:endParaRPr sz="32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6440367" y="131900"/>
            <a:ext cx="5561200" cy="6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" sz="24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Контроль основных факторов, влияющих на качество услуг (работ):</a:t>
            </a:r>
            <a:endParaRPr sz="24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r>
              <a:rPr lang="ru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        НПА                      Документы</a:t>
            </a:r>
            <a:r>
              <a:rPr lang="ru" b="1" dirty="0">
                <a:solidFill>
                  <a:schemeClr val="lt1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/>
            <a:r>
              <a:rPr lang="ru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    Условия                         Техническое                   </a:t>
            </a: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/>
            <a:r>
              <a:rPr lang="ru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   размещения                  оснащение                              </a:t>
            </a: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/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/>
            <a:r>
              <a:rPr lang="ru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     Кадры ( укомплектованность и  </a:t>
            </a: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r>
              <a:rPr lang="ru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     квалификация)</a:t>
            </a: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endParaRPr b="1" dirty="0">
              <a:solidFill>
                <a:schemeClr val="lt1"/>
              </a:solidFill>
              <a:highlight>
                <a:srgbClr val="FFFF00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r>
              <a:rPr lang="ru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    Информирование об учреждении  </a:t>
            </a: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r>
              <a:rPr lang="ru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     и деятельности</a:t>
            </a:r>
            <a:r>
              <a:rPr lang="ru" b="1" dirty="0">
                <a:solidFill>
                  <a:schemeClr val="lt1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endParaRPr b="1" dirty="0">
              <a:solidFill>
                <a:schemeClr val="lt1"/>
              </a:solidFill>
              <a:highlight>
                <a:srgbClr val="FFFF00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r>
              <a:rPr lang="ru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    Контроль и оценка ( внешняя,          </a:t>
            </a: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r>
              <a:rPr lang="ru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        внутренняя, критерии)</a:t>
            </a:r>
            <a:endParaRPr b="1" dirty="0">
              <a:solidFill>
                <a:schemeClr val="lt1"/>
              </a:solidFill>
              <a:highlight>
                <a:srgbClr val="FFFF00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r>
              <a:rPr lang="ru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endParaRPr b="1" dirty="0">
              <a:solidFill>
                <a:schemeClr val="lt1"/>
              </a:solidFill>
              <a:highlight>
                <a:srgbClr val="FFFF00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352700" y="1680718"/>
            <a:ext cx="711133" cy="71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0368" y="1625768"/>
            <a:ext cx="821033" cy="82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5284" y="2611184"/>
            <a:ext cx="711133" cy="71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495316" y="3623267"/>
            <a:ext cx="711133" cy="71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65386" y="2611167"/>
            <a:ext cx="711167" cy="711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40368" y="4461268"/>
            <a:ext cx="821033" cy="82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40368" y="5409168"/>
            <a:ext cx="821033" cy="821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5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071250" y="-31173"/>
            <a:ext cx="6120749" cy="6889173"/>
          </a:xfrm>
          <a:prstGeom prst="rect">
            <a:avLst/>
          </a:prstGeom>
          <a:solidFill>
            <a:srgbClr val="FF9E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Google Shape;137;p17"/>
          <p:cNvSpPr txBox="1"/>
          <p:nvPr/>
        </p:nvSpPr>
        <p:spPr>
          <a:xfrm>
            <a:off x="6374233" y="352000"/>
            <a:ext cx="5561200" cy="6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ru" sz="4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Результативность</a:t>
            </a:r>
            <a:r>
              <a:rPr lang="ru" sz="24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– это способность производить намеченный результат в желаемом объеме </a:t>
            </a:r>
            <a:endParaRPr sz="24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r>
              <a:rPr lang="ru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lnSpc>
                <a:spcPct val="115000"/>
              </a:lnSpc>
            </a:pPr>
            <a:endParaRPr b="1">
              <a:solidFill>
                <a:schemeClr val="lt1"/>
              </a:solidFill>
              <a:highlight>
                <a:srgbClr val="FFFF00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38" name="Google Shape;138;p17"/>
          <p:cNvGrpSpPr/>
          <p:nvPr/>
        </p:nvGrpSpPr>
        <p:grpSpPr>
          <a:xfrm>
            <a:off x="0" y="2917333"/>
            <a:ext cx="5902034" cy="1801680"/>
            <a:chOff x="4864885" y="3382420"/>
            <a:chExt cx="2827423" cy="516300"/>
          </a:xfrm>
        </p:grpSpPr>
        <p:sp>
          <p:nvSpPr>
            <p:cNvPr id="139" name="Google Shape;139;p17"/>
            <p:cNvSpPr/>
            <p:nvPr/>
          </p:nvSpPr>
          <p:spPr>
            <a:xfrm>
              <a:off x="4864885" y="3382420"/>
              <a:ext cx="2050878" cy="516300"/>
            </a:xfrm>
            <a:prstGeom prst="homePlat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-304792">
                <a:lnSpc>
                  <a:spcPct val="115000"/>
                </a:lnSpc>
              </a:pPr>
              <a:r>
                <a:rPr lang="ru" sz="2400" b="1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ru" sz="3200" b="1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Оценка результативности</a:t>
              </a:r>
              <a:endParaRPr sz="32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7214408" y="3382420"/>
              <a:ext cx="477900" cy="5163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6867991" y="3382420"/>
              <a:ext cx="477900" cy="5163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42" name="Google Shape;14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8675" y="4900166"/>
            <a:ext cx="2099070" cy="180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2731" y="2732272"/>
            <a:ext cx="1297651" cy="128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54562" y="2732272"/>
            <a:ext cx="1309181" cy="141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88673" y="3413413"/>
            <a:ext cx="1085901" cy="1085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4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71250" y="-31173"/>
            <a:ext cx="6120749" cy="6889173"/>
          </a:xfrm>
          <a:prstGeom prst="rect">
            <a:avLst/>
          </a:prstGeom>
          <a:solidFill>
            <a:srgbClr val="FF9E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Google Shape;150;p18"/>
          <p:cNvSpPr txBox="1"/>
          <p:nvPr/>
        </p:nvSpPr>
        <p:spPr>
          <a:xfrm>
            <a:off x="6374233" y="176000"/>
            <a:ext cx="5561200" cy="6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ru" sz="40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Эффективность</a:t>
            </a:r>
            <a:r>
              <a:rPr lang="ru" sz="16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 sz="24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как продуктивность и экономичность    </a:t>
            </a:r>
            <a:r>
              <a:rPr lang="ru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(достижение результатов 100% и стоимость услуги/работы)</a:t>
            </a:r>
            <a:r>
              <a:rPr lang="ru" b="1" dirty="0">
                <a:solidFill>
                  <a:schemeClr val="lt1"/>
                </a:solidFill>
                <a:highlight>
                  <a:srgbClr val="FFFF00"/>
                </a:highlight>
                <a:latin typeface="Raleway"/>
                <a:ea typeface="Raleway"/>
                <a:cs typeface="Raleway"/>
                <a:sym typeface="Raleway"/>
              </a:rPr>
              <a:t>  </a:t>
            </a:r>
            <a:endParaRPr b="1" dirty="0">
              <a:solidFill>
                <a:schemeClr val="lt1"/>
              </a:solidFill>
              <a:highlight>
                <a:srgbClr val="FFFF00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lnSpc>
                <a:spcPct val="115000"/>
              </a:lnSpc>
            </a:pPr>
            <a:endParaRPr sz="1300" dirty="0">
              <a:solidFill>
                <a:schemeClr val="dk2"/>
              </a:solidFill>
              <a:highlight>
                <a:srgbClr val="FFFF00"/>
              </a:highlight>
            </a:endParaRPr>
          </a:p>
          <a:p>
            <a:pPr algn="just">
              <a:lnSpc>
                <a:spcPct val="115000"/>
              </a:lnSpc>
            </a:pPr>
            <a:endParaRPr sz="1300" dirty="0">
              <a:solidFill>
                <a:schemeClr val="dk2"/>
              </a:solidFill>
              <a:highlight>
                <a:srgbClr val="FFFF00"/>
              </a:highlight>
            </a:endParaRPr>
          </a:p>
          <a:p>
            <a:pPr algn="just">
              <a:lnSpc>
                <a:spcPct val="115000"/>
              </a:lnSpc>
            </a:pPr>
            <a:endParaRPr sz="1300" dirty="0">
              <a:solidFill>
                <a:schemeClr val="dk2"/>
              </a:solidFill>
              <a:highlight>
                <a:srgbClr val="FFFF00"/>
              </a:highlight>
            </a:endParaRPr>
          </a:p>
          <a:p>
            <a:pPr algn="just">
              <a:lnSpc>
                <a:spcPct val="115000"/>
              </a:lnSpc>
            </a:pPr>
            <a:endParaRPr sz="3200" dirty="0">
              <a:solidFill>
                <a:schemeClr val="dk2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ru" sz="3200" dirty="0">
                <a:solidFill>
                  <a:schemeClr val="dk2"/>
                </a:solidFill>
              </a:rPr>
              <a:t>   </a:t>
            </a:r>
            <a:r>
              <a:rPr lang="ru" sz="4000" b="1" dirty="0">
                <a:solidFill>
                  <a:schemeClr val="lt1"/>
                </a:solidFill>
              </a:rPr>
              <a:t>Эффективность</a:t>
            </a:r>
            <a:r>
              <a:rPr lang="ru" sz="3200" b="1" dirty="0">
                <a:solidFill>
                  <a:schemeClr val="lt1"/>
                </a:solidFill>
              </a:rPr>
              <a:t> как действенность </a:t>
            </a:r>
            <a:r>
              <a:rPr lang="ru" sz="2400" b="1" dirty="0">
                <a:solidFill>
                  <a:schemeClr val="lt1"/>
                </a:solidFill>
              </a:rPr>
              <a:t>( качество)</a:t>
            </a:r>
            <a:r>
              <a:rPr lang="ru" sz="2400" dirty="0">
                <a:solidFill>
                  <a:schemeClr val="dk2"/>
                </a:solidFill>
              </a:rPr>
              <a:t> </a:t>
            </a:r>
            <a:r>
              <a:rPr lang="ru" sz="2400" dirty="0">
                <a:solidFill>
                  <a:schemeClr val="dk2"/>
                </a:solidFill>
                <a:highlight>
                  <a:srgbClr val="FFFF00"/>
                </a:highlight>
              </a:rPr>
              <a:t> </a:t>
            </a:r>
            <a:endParaRPr sz="2400" dirty="0">
              <a:solidFill>
                <a:schemeClr val="dk2"/>
              </a:solidFill>
              <a:highlight>
                <a:srgbClr val="FFFF00"/>
              </a:highlight>
            </a:endParaRPr>
          </a:p>
          <a:p>
            <a:pPr algn="just">
              <a:lnSpc>
                <a:spcPct val="115000"/>
              </a:lnSpc>
            </a:pPr>
            <a:endParaRPr sz="40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r>
              <a:rPr lang="ru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189" algn="just">
              <a:lnSpc>
                <a:spcPct val="115000"/>
              </a:lnSpc>
            </a:pP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just">
              <a:lnSpc>
                <a:spcPct val="115000"/>
              </a:lnSpc>
            </a:pPr>
            <a:endParaRPr b="1" dirty="0">
              <a:solidFill>
                <a:schemeClr val="lt1"/>
              </a:solidFill>
              <a:highlight>
                <a:srgbClr val="FFFF00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1" name="Google Shape;151;p18" descr="Фоновое изображение шкалы времени"/>
          <p:cNvSpPr/>
          <p:nvPr/>
        </p:nvSpPr>
        <p:spPr>
          <a:xfrm>
            <a:off x="0" y="2920200"/>
            <a:ext cx="5954000" cy="165360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indent="-304792" algn="just">
              <a:lnSpc>
                <a:spcPct val="115000"/>
              </a:lnSpc>
            </a:pPr>
            <a:r>
              <a:rPr lang="ru" sz="24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lang="ru" sz="32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 Оценка эффективности</a:t>
            </a:r>
            <a:endParaRPr sz="32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2" name="Google Shape;15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2667" y="1980267"/>
            <a:ext cx="1472767" cy="13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3668" y="4928834"/>
            <a:ext cx="1565265" cy="14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89668" y="4831768"/>
            <a:ext cx="838233" cy="838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31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2"/>
          <p:cNvSpPr txBox="1">
            <a:spLocks noGrp="1"/>
          </p:cNvSpPr>
          <p:nvPr>
            <p:ph type="title"/>
          </p:nvPr>
        </p:nvSpPr>
        <p:spPr>
          <a:xfrm>
            <a:off x="37220" y="352844"/>
            <a:ext cx="59844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" sz="28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Всего </a:t>
            </a:r>
            <a:r>
              <a:rPr lang="ru" sz="2800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1053 уполномоченных организаций </a:t>
            </a:r>
            <a:br>
              <a:rPr lang="en-US" sz="2800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28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в РФ осуществляют подготовку граждан </a:t>
            </a:r>
            <a:r>
              <a:rPr lang="ru" sz="2800" b="1" dirty="0">
                <a:solidFill>
                  <a:schemeClr val="accent1">
                    <a:lumMod val="50000"/>
                  </a:schemeClr>
                </a:solidFill>
                <a:latin typeface="Raleway"/>
              </a:rPr>
              <a:t>(ШПР) в 2018г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343" name="Google Shape;343;p32"/>
          <p:cNvSpPr txBox="1">
            <a:spLocks noGrp="1"/>
          </p:cNvSpPr>
          <p:nvPr>
            <p:ph type="body" idx="4294967295"/>
          </p:nvPr>
        </p:nvSpPr>
        <p:spPr>
          <a:xfrm>
            <a:off x="566400" y="4841367"/>
            <a:ext cx="2968792" cy="106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9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Из них, иные организации ШПР</a:t>
            </a:r>
            <a:endParaRPr sz="19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body" idx="4294967295"/>
          </p:nvPr>
        </p:nvSpPr>
        <p:spPr>
          <a:xfrm>
            <a:off x="3615637" y="5439556"/>
            <a:ext cx="6815600" cy="106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indent="-457189">
              <a:spcBef>
                <a:spcPts val="0"/>
              </a:spcBef>
              <a:buClr>
                <a:schemeClr val="lt1"/>
              </a:buClr>
              <a:buSzPts val="1800"/>
              <a:buChar char="●"/>
            </a:pPr>
            <a:r>
              <a:rPr lang="ru">
                <a:solidFill>
                  <a:schemeClr val="lt1"/>
                </a:solidFill>
              </a:rPr>
              <a:t>Введите свой текст здесь </a:t>
            </a:r>
            <a:endParaRPr>
              <a:solidFill>
                <a:schemeClr val="lt1"/>
              </a:solidFill>
            </a:endParaRPr>
          </a:p>
          <a:p>
            <a:pPr marL="609585" indent="-457189">
              <a:spcBef>
                <a:spcPts val="0"/>
              </a:spcBef>
              <a:buClr>
                <a:schemeClr val="lt1"/>
              </a:buClr>
              <a:buSzPts val="1800"/>
              <a:buChar char="●"/>
            </a:pPr>
            <a:r>
              <a:rPr lang="ru">
                <a:solidFill>
                  <a:schemeClr val="lt1"/>
                </a:solidFill>
              </a:rPr>
              <a:t>Введите свой текст здесь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83C52B-C96D-4BC3-9827-92F6E0C9E5D8}"/>
              </a:ext>
            </a:extLst>
          </p:cNvPr>
          <p:cNvSpPr txBox="1"/>
          <p:nvPr/>
        </p:nvSpPr>
        <p:spPr>
          <a:xfrm>
            <a:off x="6090140" y="417716"/>
            <a:ext cx="592015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24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Всего </a:t>
            </a:r>
            <a:r>
              <a:rPr lang="ru" sz="2800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996 уполномоченных организаций </a:t>
            </a:r>
            <a:br>
              <a:rPr lang="en-US" sz="2400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24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в РФ осуществляют подготовку граждан </a:t>
            </a:r>
            <a:r>
              <a:rPr lang="ru" sz="2400" b="1" dirty="0">
                <a:solidFill>
                  <a:schemeClr val="accent1">
                    <a:lumMod val="50000"/>
                  </a:schemeClr>
                </a:solidFill>
                <a:latin typeface="Raleway"/>
              </a:rPr>
              <a:t>(ШПР) в 2019г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45C596-3A3F-402D-8DFB-FDE64DD28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3" y="2858307"/>
            <a:ext cx="6541494" cy="30073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39C10E-8149-4B71-B6A9-B10530360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40" y="2860734"/>
            <a:ext cx="6064640" cy="30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2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>
            <a:spLocks noGrp="1"/>
          </p:cNvSpPr>
          <p:nvPr>
            <p:ph type="title"/>
          </p:nvPr>
        </p:nvSpPr>
        <p:spPr>
          <a:xfrm>
            <a:off x="111600" y="-56100"/>
            <a:ext cx="120804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" sz="32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Всего специалистов </a:t>
            </a:r>
            <a:br>
              <a:rPr lang="ru" sz="32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5098 в 2018 году</a:t>
            </a:r>
            <a:br>
              <a:rPr lang="ru" sz="32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sz="3200" b="1" dirty="0">
                <a:solidFill>
                  <a:srgbClr val="FF9900"/>
                </a:solidFill>
                <a:latin typeface="Raleway"/>
                <a:sym typeface="Raleway"/>
              </a:rPr>
              <a:t>4993</a:t>
            </a:r>
            <a:r>
              <a:rPr lang="ru" sz="3200" b="1" dirty="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lang="ru" sz="3200" b="1" dirty="0">
                <a:solidFill>
                  <a:srgbClr val="FF9900"/>
                </a:solidFill>
                <a:latin typeface="Raleway"/>
              </a:rPr>
              <a:t>  в 2019 году </a:t>
            </a:r>
            <a:br>
              <a:rPr lang="ru" sz="3200" b="1" dirty="0">
                <a:solidFill>
                  <a:srgbClr val="FF9900"/>
                </a:solidFill>
                <a:latin typeface="Raleway"/>
              </a:rPr>
            </a:br>
            <a:r>
              <a:rPr lang="ru" sz="3200" b="1" dirty="0">
                <a:solidFill>
                  <a:schemeClr val="accent1">
                    <a:lumMod val="50000"/>
                  </a:schemeClr>
                </a:solidFill>
                <a:latin typeface="Raleway"/>
              </a:rPr>
              <a:t>привлекались к подготовке  граждан  (ШПР)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356" name="Google Shape;356;p33"/>
          <p:cNvSpPr txBox="1">
            <a:spLocks noGrp="1"/>
          </p:cNvSpPr>
          <p:nvPr>
            <p:ph type="body" idx="4294967295"/>
          </p:nvPr>
        </p:nvSpPr>
        <p:spPr>
          <a:xfrm>
            <a:off x="6839029" y="2028969"/>
            <a:ext cx="5160000" cy="1065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sz="3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0">
              <a:spcBef>
                <a:spcPts val="0"/>
              </a:spcBef>
              <a:buNone/>
            </a:pPr>
            <a:endParaRPr sz="32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7" name="Google Shape;357;p33"/>
          <p:cNvSpPr txBox="1">
            <a:spLocks noGrp="1"/>
          </p:cNvSpPr>
          <p:nvPr>
            <p:ph type="body" idx="4294967295"/>
          </p:nvPr>
        </p:nvSpPr>
        <p:spPr>
          <a:xfrm>
            <a:off x="6870837" y="3190853"/>
            <a:ext cx="6815600" cy="106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indent="0">
              <a:spcBef>
                <a:spcPts val="0"/>
              </a:spcBef>
              <a:buNone/>
            </a:pPr>
            <a:endParaRPr sz="3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85" indent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58" name="Google Shape;358;p33"/>
          <p:cNvSpPr txBox="1">
            <a:spLocks noGrp="1"/>
          </p:cNvSpPr>
          <p:nvPr>
            <p:ph type="body" idx="4294967295"/>
          </p:nvPr>
        </p:nvSpPr>
        <p:spPr>
          <a:xfrm>
            <a:off x="3615637" y="5439556"/>
            <a:ext cx="6815600" cy="106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indent="-457189">
              <a:spcBef>
                <a:spcPts val="0"/>
              </a:spcBef>
              <a:buClr>
                <a:schemeClr val="lt1"/>
              </a:buClr>
              <a:buSzPts val="1800"/>
              <a:buChar char="●"/>
            </a:pPr>
            <a:r>
              <a:rPr lang="ru">
                <a:solidFill>
                  <a:schemeClr val="lt1"/>
                </a:solidFill>
              </a:rPr>
              <a:t>Введите свой текст здесь </a:t>
            </a:r>
            <a:endParaRPr>
              <a:solidFill>
                <a:schemeClr val="lt1"/>
              </a:solidFill>
            </a:endParaRPr>
          </a:p>
          <a:p>
            <a:pPr marL="609585" indent="-457189">
              <a:spcBef>
                <a:spcPts val="0"/>
              </a:spcBef>
              <a:buClr>
                <a:schemeClr val="lt1"/>
              </a:buClr>
              <a:buSzPts val="1800"/>
              <a:buChar char="●"/>
            </a:pPr>
            <a:r>
              <a:rPr lang="ru">
                <a:solidFill>
                  <a:schemeClr val="lt1"/>
                </a:solidFill>
              </a:rPr>
              <a:t>Введите свой текст здесь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9" name="Google Shape;359;p33"/>
          <p:cNvSpPr txBox="1">
            <a:spLocks noGrp="1"/>
          </p:cNvSpPr>
          <p:nvPr>
            <p:ph type="body" idx="4294967295"/>
          </p:nvPr>
        </p:nvSpPr>
        <p:spPr>
          <a:xfrm>
            <a:off x="3727171" y="4476232"/>
            <a:ext cx="6815600" cy="106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61" name="Google Shape;361;p33"/>
          <p:cNvSpPr txBox="1"/>
          <p:nvPr/>
        </p:nvSpPr>
        <p:spPr>
          <a:xfrm>
            <a:off x="1245967" y="5981083"/>
            <a:ext cx="49624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" sz="1900" b="1" kern="0" dirty="0">
                <a:solidFill>
                  <a:schemeClr val="accent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Количество специалистов, повысивших квалификацию</a:t>
            </a:r>
            <a:endParaRPr sz="1900" b="1" kern="0" dirty="0">
              <a:solidFill>
                <a:schemeClr val="accent1">
                  <a:lumMod val="50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2" name="Google Shape;362;p33"/>
          <p:cNvSpPr txBox="1"/>
          <p:nvPr/>
        </p:nvSpPr>
        <p:spPr>
          <a:xfrm>
            <a:off x="2416100" y="4476233"/>
            <a:ext cx="1552000" cy="4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" sz="2400" b="1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1528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" sz="2400" b="1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(30%)</a:t>
            </a:r>
            <a:endParaRPr sz="2400" b="1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3" name="Google Shape;363;p33"/>
          <p:cNvSpPr txBox="1"/>
          <p:nvPr/>
        </p:nvSpPr>
        <p:spPr>
          <a:xfrm>
            <a:off x="3727167" y="3780967"/>
            <a:ext cx="10780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" sz="2400" b="1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1595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" sz="2400" b="1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(31%)</a:t>
            </a:r>
            <a:endParaRPr sz="2400" b="1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64" name="Google Shape;36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7967" y="2706733"/>
            <a:ext cx="1769499" cy="176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3"/>
          <p:cNvSpPr txBox="1"/>
          <p:nvPr/>
        </p:nvSpPr>
        <p:spPr>
          <a:xfrm>
            <a:off x="8151467" y="3371667"/>
            <a:ext cx="3426000" cy="1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6400" b="1" kern="0" dirty="0">
              <a:solidFill>
                <a:srgbClr val="FB8C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defTabSz="1219170">
              <a:buClr>
                <a:srgbClr val="000000"/>
              </a:buClr>
              <a:defRPr/>
            </a:pPr>
            <a:endParaRPr sz="1900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6" name="Picture 2" descr="https://lh5.googleusercontent.com/5c4qB4KCvTnFMXWBJ24Gdo7V_elkAL-X99-E7WLraD9PtobSV6osQcEdOSxrw2SqDoGlgIE2E3gKzcy3gopt2AOAIxYbsCNhoEXinlxi0D1LEo1ys37N_iKejTihcBgNiL4Bd5f4E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2" y="1943100"/>
            <a:ext cx="8693635" cy="44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7282" y="4476232"/>
            <a:ext cx="94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1528</a:t>
            </a:r>
            <a:endParaRPr lang="ru-RU" sz="2800" dirty="0">
              <a:solidFill>
                <a:schemeClr val="bg1"/>
              </a:solidFill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30590" y="4064049"/>
            <a:ext cx="94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1595</a:t>
            </a:r>
            <a:endParaRPr lang="ru-RU" sz="2800" dirty="0">
              <a:solidFill>
                <a:schemeClr val="bg1"/>
              </a:solidFill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545707"/>
            <a:ext cx="94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1710</a:t>
            </a:r>
            <a:endParaRPr lang="ru-RU" sz="2800" dirty="0">
              <a:solidFill>
                <a:schemeClr val="bg1"/>
              </a:solidFill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32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5"/>
          <p:cNvSpPr txBox="1">
            <a:spLocks noGrp="1"/>
          </p:cNvSpPr>
          <p:nvPr>
            <p:ph type="title"/>
          </p:nvPr>
        </p:nvSpPr>
        <p:spPr>
          <a:xfrm>
            <a:off x="75609" y="450140"/>
            <a:ext cx="121920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2"/>
              </a:buClr>
              <a:buSzPts val="1100"/>
            </a:pPr>
            <a:r>
              <a:rPr lang="ru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</a:t>
            </a:r>
            <a:r>
              <a:rPr lang="ru" dirty="0">
                <a:solidFill>
                  <a:srgbClr val="FF9E01"/>
                </a:solidFill>
                <a:latin typeface="Arial Black" pitchFamily="34" charset="0"/>
              </a:rPr>
              <a:t>14</a:t>
            </a:r>
            <a:r>
              <a:rPr lang="ru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регионах при подготовке граждан используются</a:t>
            </a:r>
            <a:br>
              <a:rPr lang="ru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утвержденные дополнительные программы (модули)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85" name="Google Shape;385;p35"/>
          <p:cNvSpPr txBox="1">
            <a:spLocks noGrp="1"/>
          </p:cNvSpPr>
          <p:nvPr>
            <p:ph type="body" idx="1"/>
          </p:nvPr>
        </p:nvSpPr>
        <p:spPr>
          <a:xfrm>
            <a:off x="205033" y="2244733"/>
            <a:ext cx="28796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ru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Принятие в семью </a:t>
            </a:r>
            <a:endParaRPr b="1" dirty="0">
              <a:solidFill>
                <a:srgbClr val="FF9E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ru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ребенка с ОВЗ </a:t>
            </a:r>
            <a:endParaRPr b="1" dirty="0">
              <a:solidFill>
                <a:srgbClr val="FF9E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 algn="ctr">
              <a:lnSpc>
                <a:spcPct val="115000"/>
              </a:lnSpc>
              <a:spcBef>
                <a:spcPts val="2133"/>
              </a:spcBef>
              <a:buNone/>
            </a:pP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 algn="ctr">
              <a:lnSpc>
                <a:spcPct val="115000"/>
              </a:lnSpc>
              <a:spcBef>
                <a:spcPts val="2133"/>
              </a:spcBef>
              <a:buNone/>
            </a:pP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algn="ctr">
              <a:lnSpc>
                <a:spcPct val="115000"/>
              </a:lnSpc>
              <a:buNone/>
            </a:pPr>
            <a:endParaRPr sz="1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6" name="Google Shape;386;p35"/>
          <p:cNvSpPr txBox="1">
            <a:spLocks noGrp="1"/>
          </p:cNvSpPr>
          <p:nvPr>
            <p:ph type="body" idx="1"/>
          </p:nvPr>
        </p:nvSpPr>
        <p:spPr>
          <a:xfrm>
            <a:off x="3233400" y="2244733"/>
            <a:ext cx="3045600" cy="4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ru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Принятие в семью ребенка подросткового возраста  </a:t>
            </a:r>
            <a:endParaRPr b="1" dirty="0">
              <a:solidFill>
                <a:srgbClr val="FF9E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86262" indent="0">
              <a:lnSpc>
                <a:spcPct val="115000"/>
              </a:lnSpc>
              <a:buNone/>
            </a:pPr>
            <a:endParaRPr sz="15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7" name="Google Shape;387;p35"/>
          <p:cNvSpPr txBox="1">
            <a:spLocks noGrp="1"/>
          </p:cNvSpPr>
          <p:nvPr>
            <p:ph type="body" idx="1"/>
          </p:nvPr>
        </p:nvSpPr>
        <p:spPr>
          <a:xfrm>
            <a:off x="6384033" y="2180867"/>
            <a:ext cx="30456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ru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Принятие в семью сиблингов </a:t>
            </a:r>
            <a:endParaRPr b="1" dirty="0">
              <a:solidFill>
                <a:srgbClr val="FF9E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lnSpc>
                <a:spcPct val="115000"/>
              </a:lnSpc>
              <a:buNone/>
            </a:pP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>
              <a:lnSpc>
                <a:spcPct val="115000"/>
              </a:lnSpc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8" name="Google Shape;388;p35"/>
          <p:cNvSpPr txBox="1">
            <a:spLocks noGrp="1"/>
          </p:cNvSpPr>
          <p:nvPr>
            <p:ph type="body" idx="1"/>
          </p:nvPr>
        </p:nvSpPr>
        <p:spPr>
          <a:xfrm>
            <a:off x="9534667" y="2180867"/>
            <a:ext cx="23380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ru" b="1" dirty="0">
                <a:solidFill>
                  <a:srgbClr val="FF9E01"/>
                </a:solidFill>
                <a:latin typeface="Raleway"/>
                <a:ea typeface="Raleway"/>
                <a:cs typeface="Raleway"/>
                <a:sym typeface="Raleway"/>
              </a:rPr>
              <a:t>Программа подготовки близких родственников</a:t>
            </a:r>
            <a:endParaRPr b="1" dirty="0">
              <a:solidFill>
                <a:srgbClr val="FF9E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 algn="ctr">
              <a:lnSpc>
                <a:spcPct val="115000"/>
              </a:lnSpc>
              <a:spcBef>
                <a:spcPts val="2133"/>
              </a:spcBef>
              <a:buNone/>
            </a:pP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algn="ctr">
              <a:lnSpc>
                <a:spcPct val="115000"/>
              </a:lnSpc>
              <a:buNone/>
            </a:pPr>
            <a:endParaRPr sz="14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89" name="Google Shape;3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310736" y="3721167"/>
            <a:ext cx="847200" cy="847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7517" y="3243468"/>
            <a:ext cx="1158633" cy="115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050685" y="3637867"/>
            <a:ext cx="955400" cy="95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00033" y="3554900"/>
            <a:ext cx="847200" cy="84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72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800" y="187838"/>
            <a:ext cx="8759573" cy="810400"/>
          </a:xfrm>
        </p:spPr>
        <p:txBody>
          <a:bodyPr/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Критерии эффективности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0733" y="1203000"/>
            <a:ext cx="11360800" cy="445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Удовлетворенность оказанной услугой ( работой)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Доля граждан, прошедших подготовку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Результаты итогового теста ( собеседования)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Доля граждан, прошедших подготовку и принявших детей, оставшихся без попечения родителей, на воспитание в свою семью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Отсутствие жалоб, др.</a:t>
            </a:r>
          </a:p>
        </p:txBody>
      </p:sp>
    </p:spTree>
    <p:extLst>
      <p:ext uri="{BB962C8B-B14F-4D97-AF65-F5344CB8AC3E}">
        <p14:creationId xmlns:p14="http://schemas.microsoft.com/office/powerpoint/2010/main" val="2454941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5607</TotalTime>
  <Words>800</Words>
  <Application>Microsoft Office PowerPoint</Application>
  <PresentationFormat>Широкоэкранный</PresentationFormat>
  <Paragraphs>194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Arial Black</vt:lpstr>
      <vt:lpstr>Bahnschrift</vt:lpstr>
      <vt:lpstr>Bahnschrift Light SemiCondensed</vt:lpstr>
      <vt:lpstr>Calibri</vt:lpstr>
      <vt:lpstr>Calibri Light</vt:lpstr>
      <vt:lpstr>Lato</vt:lpstr>
      <vt:lpstr>Oswald</vt:lpstr>
      <vt:lpstr>Raleway</vt:lpstr>
      <vt:lpstr>Roboto</vt:lpstr>
      <vt:lpstr>Times New Roman</vt:lpstr>
      <vt:lpstr>yandex-sans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Всего 1053 уполномоченных организаций  в РФ осуществляют подготовку граждан (ШПР) в 2018г</vt:lpstr>
      <vt:lpstr>Всего специалистов  5098 в 2018 году 4993    в 2019 году  привлекались к подготовке  граждан  (ШПР)</vt:lpstr>
      <vt:lpstr>В 14 регионах при подготовке граждан используются   утвержденные дополнительные программы (модули) </vt:lpstr>
      <vt:lpstr>   Критерии эффективности</vt:lpstr>
      <vt:lpstr>Количество граждан прошедших подготовку  и  психологическое обследование</vt:lpstr>
      <vt:lpstr>    </vt:lpstr>
      <vt:lpstr>Всего  839 организаций в РФ осуществляли психологическое обследование граждан в 2018 году</vt:lpstr>
      <vt:lpstr>Всего 2173  специалиста  привлекаются  к психологическому обследованию  граждан  </vt:lpstr>
      <vt:lpstr>Всего  1467организаций  в 2018 году  в РФ осуществляют сопровождение замещающих семей </vt:lpstr>
      <vt:lpstr>Всего 6574  специалиста  привлекаются  к сопровождению замещающих семей  </vt:lpstr>
      <vt:lpstr>Количество замещающих семей,  пользующихся услугами по сопровождению</vt:lpstr>
      <vt:lpstr>В 10 регионах при сопровождении семей используются   утвержденные специальные программы  </vt:lpstr>
      <vt:lpstr>Мониторинг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Центр Центр</cp:lastModifiedBy>
  <cp:revision>146</cp:revision>
  <dcterms:created xsi:type="dcterms:W3CDTF">2018-09-26T19:52:53Z</dcterms:created>
  <dcterms:modified xsi:type="dcterms:W3CDTF">2020-12-09T08:38:16Z</dcterms:modified>
</cp:coreProperties>
</file>