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9"/>
  </p:notesMasterIdLst>
  <p:sldIdLst>
    <p:sldId id="256" r:id="rId2"/>
    <p:sldId id="292" r:id="rId3"/>
    <p:sldId id="293" r:id="rId4"/>
    <p:sldId id="294" r:id="rId5"/>
    <p:sldId id="295" r:id="rId6"/>
    <p:sldId id="296" r:id="rId7"/>
    <p:sldId id="266" r:id="rId8"/>
  </p:sldIdLst>
  <p:sldSz cx="9144000" cy="5143500" type="screen16x9"/>
  <p:notesSz cx="6858000" cy="9144000"/>
  <p:embeddedFontLst>
    <p:embeddedFont>
      <p:font typeface="Oswald" panose="020B0604020202020204" charset="-52"/>
      <p:regular r:id="rId10"/>
      <p:bold r:id="rId11"/>
    </p:embeddedFont>
    <p:embeddedFont>
      <p:font typeface="Robo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D74"/>
    <a:srgbClr val="E4E9F5"/>
    <a:srgbClr val="465677"/>
    <a:srgbClr val="CC205A"/>
    <a:srgbClr val="455576"/>
    <a:srgbClr val="1FA5E1"/>
    <a:srgbClr val="FFFFFF"/>
    <a:srgbClr val="9DA1EB"/>
    <a:srgbClr val="B4D2DC"/>
    <a:srgbClr val="AAE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56D49D1-49AE-486A-B45B-382EFCB80D2B}">
  <a:tblStyle styleId="{456D49D1-49AE-486A-B45B-382EFCB80D2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dirty="0" smtClean="0">
                <a:solidFill>
                  <a:srgbClr val="212D74"/>
                </a:solidFill>
                <a:effectLst/>
              </a:rPr>
              <a:t>Общая численность специалистов 11 126 чел.</a:t>
            </a:r>
            <a:endParaRPr lang="ru-RU" dirty="0">
              <a:solidFill>
                <a:srgbClr val="212D74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0F0-4667-940B-6FFF26ADC3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0F0-4667-940B-6FFF26ADC3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0F0-4667-940B-6FFF26ADC3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0F0-4667-940B-6FFF26ADC3CA}"/>
              </c:ext>
            </c:extLst>
          </c:dPt>
          <c:dLbls>
            <c:dLbl>
              <c:idx val="0"/>
              <c:layout>
                <c:manualLayout>
                  <c:x val="-0.29155901588043254"/>
                  <c:y val="6.829522110166716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0">
                    <a:noAutofit/>
                  </a:bodyPr>
                  <a:lstStyle/>
                  <a:p>
                    <a:pPr marL="0" marR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0" i="0" u="none" strike="noStrike" kern="1200" baseline="0">
                        <a:solidFill>
                          <a:srgbClr val="212D7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55776A4-C299-4967-82B2-CCE32F55768B}" type="PERCENTAGE">
                      <a:rPr lang="ru-RU" sz="900" b="1" baseline="0" smtClean="0">
                        <a:solidFill>
                          <a:srgbClr val="212D74"/>
                        </a:solidFill>
                      </a:rPr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>
                          <a:solidFill>
                            <a:srgbClr val="212D74"/>
                          </a:solidFill>
                        </a:defRPr>
                      </a:pPr>
                      <a:t>[ПРОЦЕНТ]</a:t>
                    </a:fld>
                    <a:endParaRPr lang="ru-RU" sz="900" b="1" baseline="0" dirty="0" smtClean="0">
                      <a:solidFill>
                        <a:srgbClr val="212D74"/>
                      </a:solidFill>
                    </a:endParaRPr>
                  </a:p>
                  <a:p>
                    <a:pPr marL="0" marR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>
                        <a:solidFill>
                          <a:srgbClr val="212D74"/>
                        </a:solidFill>
                      </a:defRPr>
                    </a:pPr>
                    <a:r>
                      <a:rPr lang="ru-RU" sz="900" b="0" dirty="0" smtClean="0">
                        <a:solidFill>
                          <a:srgbClr val="212D74"/>
                        </a:solidFill>
                        <a:cs typeface="Times New Roman" panose="02020603050405020304" pitchFamily="18" charset="0"/>
                      </a:rPr>
                      <a:t>иные специалисты (специалист по социальной работе, учитель-логопед, дефектолог, врач, юрисконсульт и др.) 4773 чел.</a:t>
                    </a:r>
                  </a:p>
                </c:rich>
              </c:tx>
              <c:spPr>
                <a:solidFill>
                  <a:srgbClr val="E4E9F5">
                    <a:alpha val="55000"/>
                  </a:srgbClr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0">
                  <a:noAutofit/>
                </a:bodyPr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0" i="0" u="none" strike="noStrike" kern="1200" baseline="0">
                      <a:solidFill>
                        <a:srgbClr val="212D7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244868074012496"/>
                      <c:h val="0.346977744850299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0F0-4667-940B-6FFF26ADC3CA}"/>
                </c:ext>
              </c:extLst>
            </c:dLbl>
            <c:dLbl>
              <c:idx val="1"/>
              <c:layout>
                <c:manualLayout>
                  <c:x val="-0.31060065202231074"/>
                  <c:y val="-2.128742778462857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0">
                    <a:noAutofit/>
                  </a:bodyPr>
                  <a:lstStyle/>
                  <a:p>
                    <a:pPr marL="0" marR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0" i="0" u="none" strike="noStrike" kern="1200" baseline="0">
                        <a:solidFill>
                          <a:srgbClr val="212D7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6A041B4-CDCC-4F1C-B11D-AE502C17F389}" type="PERCENTAGE">
                      <a:rPr lang="ru-RU" sz="900" b="1" baseline="0" smtClean="0">
                        <a:solidFill>
                          <a:srgbClr val="212D74"/>
                        </a:solidFill>
                      </a:rPr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>
                          <a:solidFill>
                            <a:srgbClr val="212D74"/>
                          </a:solidFill>
                        </a:defRPr>
                      </a:pPr>
                      <a:t>[ПРОЦЕНТ]</a:t>
                    </a:fld>
                    <a:r>
                      <a:rPr lang="ru-RU" sz="900" baseline="0" dirty="0" smtClean="0">
                        <a:solidFill>
                          <a:srgbClr val="212D74"/>
                        </a:solidFill>
                      </a:rPr>
                      <a:t> </a:t>
                    </a:r>
                    <a:br>
                      <a:rPr lang="ru-RU" sz="900" baseline="0" dirty="0" smtClean="0">
                        <a:solidFill>
                          <a:srgbClr val="212D74"/>
                        </a:solidFill>
                      </a:rPr>
                    </a:br>
                    <a:r>
                      <a:rPr lang="ru-RU" sz="900" b="0" dirty="0" smtClean="0">
                        <a:solidFill>
                          <a:srgbClr val="212D74"/>
                        </a:solidFill>
                        <a:cs typeface="Times New Roman" panose="02020603050405020304" pitchFamily="18" charset="0"/>
                      </a:rPr>
                      <a:t>руководители</a:t>
                    </a:r>
                    <a:r>
                      <a:rPr lang="ru-RU" sz="900" b="1" dirty="0" smtClean="0">
                        <a:solidFill>
                          <a:srgbClr val="212D74"/>
                        </a:solidFill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900" dirty="0" smtClean="0">
                        <a:solidFill>
                          <a:srgbClr val="212D74"/>
                        </a:solidFill>
                        <a:cs typeface="Times New Roman" panose="02020603050405020304" pitchFamily="18" charset="0"/>
                      </a:rPr>
                      <a:t>служб сопровождения  (структурного подразделения организации) </a:t>
                    </a:r>
                    <a:br>
                      <a:rPr lang="ru-RU" sz="900" dirty="0" smtClean="0">
                        <a:solidFill>
                          <a:srgbClr val="212D74"/>
                        </a:solidFill>
                        <a:cs typeface="Times New Roman" panose="02020603050405020304" pitchFamily="18" charset="0"/>
                      </a:rPr>
                    </a:br>
                    <a:r>
                      <a:rPr lang="ru-RU" sz="900" dirty="0" smtClean="0">
                        <a:solidFill>
                          <a:srgbClr val="212D74"/>
                        </a:solidFill>
                        <a:cs typeface="Times New Roman" panose="02020603050405020304" pitchFamily="18" charset="0"/>
                      </a:rPr>
                      <a:t>1636 чел.</a:t>
                    </a:r>
                  </a:p>
                  <a:p>
                    <a:pPr marL="0" marR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>
                        <a:solidFill>
                          <a:srgbClr val="212D74"/>
                        </a:solidFill>
                      </a:defRPr>
                    </a:pPr>
                    <a:endParaRPr lang="ru-RU"/>
                  </a:p>
                </c:rich>
              </c:tx>
              <c:spPr>
                <a:solidFill>
                  <a:srgbClr val="E4E9F5">
                    <a:alpha val="55000"/>
                  </a:srgbClr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0">
                  <a:noAutofit/>
                </a:bodyPr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0" i="0" u="none" strike="noStrike" kern="1200" baseline="0">
                      <a:solidFill>
                        <a:srgbClr val="212D7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9377406287392988"/>
                      <c:h val="0.2332511354077878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0F0-4667-940B-6FFF26ADC3CA}"/>
                </c:ext>
              </c:extLst>
            </c:dLbl>
            <c:dLbl>
              <c:idx val="2"/>
              <c:layout>
                <c:manualLayout>
                  <c:x val="0.30428430981358778"/>
                  <c:y val="-5.120861805453538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0" i="0" u="none" strike="noStrike" kern="1200" baseline="0">
                        <a:solidFill>
                          <a:srgbClr val="212D7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00EB360-4494-43FD-A412-4EC393018AA2}" type="PERCENTAGE">
                      <a:rPr lang="ru-RU" sz="900" b="1" baseline="0" smtClean="0">
                        <a:solidFill>
                          <a:srgbClr val="212D74"/>
                        </a:solidFill>
                      </a:rPr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>
                          <a:solidFill>
                            <a:srgbClr val="212D74"/>
                          </a:solidFill>
                        </a:defRPr>
                      </a:pPr>
                      <a:t>[ПРОЦЕНТ]</a:t>
                    </a:fld>
                    <a:r>
                      <a:rPr lang="ru-RU" sz="900" b="1" baseline="0" dirty="0" smtClean="0">
                        <a:solidFill>
                          <a:srgbClr val="212D74"/>
                        </a:solidFill>
                      </a:rPr>
                      <a:t> </a:t>
                    </a:r>
                    <a:r>
                      <a:rPr lang="ru-RU" sz="900" baseline="0" dirty="0" smtClean="0">
                        <a:solidFill>
                          <a:srgbClr val="212D74"/>
                        </a:solidFill>
                      </a:rPr>
                      <a:t/>
                    </a:r>
                    <a:br>
                      <a:rPr lang="ru-RU" sz="900" baseline="0" dirty="0" smtClean="0">
                        <a:solidFill>
                          <a:srgbClr val="212D74"/>
                        </a:solidFill>
                      </a:rPr>
                    </a:br>
                    <a:r>
                      <a:rPr lang="ru-RU" sz="900" b="0" dirty="0" smtClean="0">
                        <a:solidFill>
                          <a:srgbClr val="212D74"/>
                        </a:solidFill>
                        <a:cs typeface="Times New Roman" panose="02020603050405020304" pitchFamily="18" charset="0"/>
                      </a:rPr>
                      <a:t>социальные педагоги</a:t>
                    </a:r>
                    <a:br>
                      <a:rPr lang="ru-RU" sz="900" b="0" dirty="0" smtClean="0">
                        <a:solidFill>
                          <a:srgbClr val="212D74"/>
                        </a:solidFill>
                        <a:cs typeface="Times New Roman" panose="02020603050405020304" pitchFamily="18" charset="0"/>
                      </a:rPr>
                    </a:br>
                    <a:r>
                      <a:rPr lang="ru-RU" sz="900" b="0" dirty="0" smtClean="0">
                        <a:solidFill>
                          <a:srgbClr val="212D74"/>
                        </a:solidFill>
                        <a:cs typeface="Times New Roman" panose="02020603050405020304" pitchFamily="18" charset="0"/>
                      </a:rPr>
                      <a:t>1</a:t>
                    </a:r>
                    <a:r>
                      <a:rPr lang="ru-RU" sz="900" dirty="0" smtClean="0">
                        <a:solidFill>
                          <a:srgbClr val="212D74"/>
                        </a:solidFill>
                        <a:cs typeface="Times New Roman" panose="02020603050405020304" pitchFamily="18" charset="0"/>
                      </a:rPr>
                      <a:t>902 чел.</a:t>
                    </a:r>
                  </a:p>
                </c:rich>
              </c:tx>
              <c:spPr>
                <a:solidFill>
                  <a:srgbClr val="E4E9F5">
                    <a:alpha val="55000"/>
                  </a:srgbClr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0">
                  <a:spAutoFit/>
                </a:bodyPr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0" i="0" u="none" strike="noStrike" kern="1200" baseline="0">
                      <a:solidFill>
                        <a:srgbClr val="212D7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938411289589839"/>
                      <c:h val="0.210923406563468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0F0-4667-940B-6FFF26ADC3CA}"/>
                </c:ext>
              </c:extLst>
            </c:dLbl>
            <c:dLbl>
              <c:idx val="3"/>
              <c:layout>
                <c:manualLayout>
                  <c:x val="0.26279623818747549"/>
                  <c:y val="0.255450535911073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0">
                    <a:noAutofit/>
                  </a:bodyPr>
                  <a:lstStyle/>
                  <a:p>
                    <a:pPr marL="0" marR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0" i="0" u="none" strike="noStrike" kern="1200" baseline="0">
                        <a:solidFill>
                          <a:srgbClr val="212D7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120181E-1F2E-49BA-8D40-BCA0CEDB4B59}" type="PERCENTAGE">
                      <a:rPr lang="ru-RU" sz="900" b="1" baseline="0" smtClean="0">
                        <a:solidFill>
                          <a:srgbClr val="212D74"/>
                        </a:solidFill>
                      </a:rPr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>
                          <a:solidFill>
                            <a:srgbClr val="212D74"/>
                          </a:solidFill>
                        </a:defRPr>
                      </a:pPr>
                      <a:t>[ПРОЦЕНТ]</a:t>
                    </a:fld>
                    <a:endParaRPr lang="ru-RU" sz="900" b="1" baseline="0" dirty="0" smtClean="0">
                      <a:solidFill>
                        <a:srgbClr val="212D74"/>
                      </a:solidFill>
                    </a:endParaRPr>
                  </a:p>
                  <a:p>
                    <a:pPr marL="0" marR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>
                        <a:solidFill>
                          <a:srgbClr val="212D74"/>
                        </a:solidFill>
                      </a:defRPr>
                    </a:pPr>
                    <a:r>
                      <a:rPr lang="ru-RU" sz="900" b="0" dirty="0" smtClean="0">
                        <a:solidFill>
                          <a:srgbClr val="212D74"/>
                        </a:solidFill>
                        <a:cs typeface="Times New Roman" panose="02020603050405020304" pitchFamily="18" charset="0"/>
                      </a:rPr>
                      <a:t>психологи, педагоги-психологи</a:t>
                    </a:r>
                    <a:br>
                      <a:rPr lang="ru-RU" sz="900" b="0" dirty="0" smtClean="0">
                        <a:solidFill>
                          <a:srgbClr val="212D74"/>
                        </a:solidFill>
                        <a:cs typeface="Times New Roman" panose="02020603050405020304" pitchFamily="18" charset="0"/>
                      </a:rPr>
                    </a:br>
                    <a:r>
                      <a:rPr lang="ru-RU" sz="900" b="0" dirty="0" smtClean="0">
                        <a:solidFill>
                          <a:srgbClr val="212D74"/>
                        </a:solidFill>
                        <a:cs typeface="Times New Roman" panose="02020603050405020304" pitchFamily="18" charset="0"/>
                      </a:rPr>
                      <a:t>2815 чел.</a:t>
                    </a:r>
                  </a:p>
                </c:rich>
              </c:tx>
              <c:spPr>
                <a:solidFill>
                  <a:srgbClr val="E4E9F5">
                    <a:alpha val="55000"/>
                  </a:srgbClr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0">
                  <a:noAutofit/>
                </a:bodyPr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0" i="0" u="none" strike="noStrike" kern="1200" baseline="0">
                      <a:solidFill>
                        <a:srgbClr val="212D7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9214079958869238"/>
                      <c:h val="0.2028187355170422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0F0-4667-940B-6FFF26ADC3CA}"/>
                </c:ext>
              </c:extLst>
            </c:dLbl>
            <c:spPr>
              <a:solidFill>
                <a:srgbClr val="E4E9F5">
                  <a:alpha val="55000"/>
                </a:srgb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0">
                <a:spAutoFit/>
              </a:bodyPr>
              <a:lstStyle/>
              <a:p>
                <a:pPr algn="l">
                  <a:defRPr sz="1197" b="0" i="0" u="none" strike="noStrike" kern="1200" baseline="0">
                    <a:solidFill>
                      <a:srgbClr val="212D74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4"/>
                <c:pt idx="0">
                  <c:v>Иные специалисты</c:v>
                </c:pt>
                <c:pt idx="1">
                  <c:v>Руководители</c:v>
                </c:pt>
                <c:pt idx="2">
                  <c:v>Социальные педагоги</c:v>
                </c:pt>
                <c:pt idx="3">
                  <c:v>Психологи, педагоги психологи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</c:v>
                </c:pt>
                <c:pt idx="1">
                  <c:v>15</c:v>
                </c:pt>
                <c:pt idx="2">
                  <c:v>17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F0-4667-940B-6FFF26ADC3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51"/>
        <c:holeSize val="69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212D74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Лист1!$A$1:$C$1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Лист1!$A$2:$C$2</c:f>
              <c:numCache>
                <c:formatCode>General</c:formatCode>
                <c:ptCount val="3"/>
                <c:pt idx="0">
                  <c:v>2794</c:v>
                </c:pt>
                <c:pt idx="1">
                  <c:v>3553</c:v>
                </c:pt>
                <c:pt idx="2">
                  <c:v>3981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84-4ECB-9916-FFB5CDFFCA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2833624"/>
        <c:axId val="372837232"/>
      </c:barChart>
      <c:catAx>
        <c:axId val="372833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212D74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2837232"/>
        <c:crosses val="autoZero"/>
        <c:auto val="1"/>
        <c:lblAlgn val="ctr"/>
        <c:lblOffset val="100"/>
        <c:noMultiLvlLbl val="0"/>
      </c:catAx>
      <c:valAx>
        <c:axId val="3728372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2833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347176-AA2B-4B45-BB8B-792754447279}" type="doc">
      <dgm:prSet loTypeId="urn:microsoft.com/office/officeart/2005/8/layout/defaul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538D78D9-9666-4FE2-B6C1-C74366028DEC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ru-RU" sz="1000" b="0" dirty="0" smtClean="0">
              <a:effectLst/>
              <a:latin typeface="+mn-lt"/>
              <a:cs typeface="Times New Roman" panose="02020603050405020304" pitchFamily="18" charset="0"/>
            </a:rPr>
            <a:t>Нормативно-правовое регулирование и методическое сопровождение деятельности</a:t>
          </a:r>
          <a:endParaRPr lang="ru-RU" sz="1000" b="0" dirty="0">
            <a:latin typeface="+mn-lt"/>
            <a:cs typeface="Times New Roman" panose="02020603050405020304" pitchFamily="18" charset="0"/>
          </a:endParaRPr>
        </a:p>
      </dgm:t>
    </dgm:pt>
    <dgm:pt modelId="{7C8CC331-4711-4A3E-8C80-B58B7E83D841}" type="parTrans" cxnId="{8F75205F-241E-418E-8A4A-642770F91E42}">
      <dgm:prSet/>
      <dgm:spPr/>
      <dgm:t>
        <a:bodyPr/>
        <a:lstStyle/>
        <a:p>
          <a:endParaRPr lang="ru-RU" sz="1800" b="0">
            <a:solidFill>
              <a:schemeClr val="accent1"/>
            </a:solidFill>
            <a:latin typeface="+mn-lt"/>
          </a:endParaRPr>
        </a:p>
      </dgm:t>
    </dgm:pt>
    <dgm:pt modelId="{866A88E6-66EF-4BAF-875D-47CE19D144CA}" type="sibTrans" cxnId="{8F75205F-241E-418E-8A4A-642770F91E42}">
      <dgm:prSet/>
      <dgm:spPr/>
      <dgm:t>
        <a:bodyPr/>
        <a:lstStyle/>
        <a:p>
          <a:endParaRPr lang="ru-RU" sz="1800" b="0">
            <a:solidFill>
              <a:schemeClr val="accent1"/>
            </a:solidFill>
            <a:latin typeface="+mn-lt"/>
          </a:endParaRPr>
        </a:p>
      </dgm:t>
    </dgm:pt>
    <dgm:pt modelId="{DBF01DFF-68BF-4C58-9DFB-6F45D8CE4D10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ru-RU" sz="1000" b="0" dirty="0" smtClean="0">
              <a:effectLst/>
              <a:latin typeface="+mn-lt"/>
              <a:cs typeface="Times New Roman" panose="02020603050405020304" pitchFamily="18" charset="0"/>
            </a:rPr>
            <a:t>Мотивирование</a:t>
          </a:r>
          <a:endParaRPr lang="ru-RU" sz="1000" b="0" dirty="0">
            <a:latin typeface="+mn-lt"/>
            <a:cs typeface="Times New Roman" panose="02020603050405020304" pitchFamily="18" charset="0"/>
          </a:endParaRPr>
        </a:p>
      </dgm:t>
    </dgm:pt>
    <dgm:pt modelId="{55154F82-E5C1-40E0-B6F1-F7121863AF84}" type="parTrans" cxnId="{F350C156-926A-4326-B6B7-23560C252044}">
      <dgm:prSet/>
      <dgm:spPr/>
      <dgm:t>
        <a:bodyPr/>
        <a:lstStyle/>
        <a:p>
          <a:endParaRPr lang="ru-RU" sz="1800" b="0">
            <a:solidFill>
              <a:schemeClr val="accent1"/>
            </a:solidFill>
            <a:latin typeface="+mn-lt"/>
          </a:endParaRPr>
        </a:p>
      </dgm:t>
    </dgm:pt>
    <dgm:pt modelId="{99F1B4E8-88B5-4CAE-A5D1-FA043934332A}" type="sibTrans" cxnId="{F350C156-926A-4326-B6B7-23560C252044}">
      <dgm:prSet/>
      <dgm:spPr/>
      <dgm:t>
        <a:bodyPr/>
        <a:lstStyle/>
        <a:p>
          <a:endParaRPr lang="ru-RU" sz="1800" b="0">
            <a:solidFill>
              <a:schemeClr val="accent1"/>
            </a:solidFill>
            <a:latin typeface="+mn-lt"/>
          </a:endParaRPr>
        </a:p>
      </dgm:t>
    </dgm:pt>
    <dgm:pt modelId="{AF3C4DA9-46DB-43FF-87D6-DF733D4AA1B1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ru-RU" sz="1000" b="0" dirty="0" smtClean="0">
              <a:effectLst/>
              <a:latin typeface="+mn-lt"/>
              <a:cs typeface="Times New Roman" panose="02020603050405020304" pitchFamily="18" charset="0"/>
            </a:rPr>
            <a:t>Медиация в сопровождении замещающих семей</a:t>
          </a:r>
          <a:endParaRPr lang="ru-RU" sz="1000" b="0" dirty="0">
            <a:latin typeface="+mn-lt"/>
            <a:cs typeface="Times New Roman" panose="02020603050405020304" pitchFamily="18" charset="0"/>
          </a:endParaRPr>
        </a:p>
      </dgm:t>
    </dgm:pt>
    <dgm:pt modelId="{A6D5135D-EA82-468D-8C7A-5B842236BF55}" type="parTrans" cxnId="{044697BC-9099-41F5-B18E-79F1E07E7526}">
      <dgm:prSet/>
      <dgm:spPr/>
      <dgm:t>
        <a:bodyPr/>
        <a:lstStyle/>
        <a:p>
          <a:endParaRPr lang="ru-RU" sz="1800" b="0">
            <a:solidFill>
              <a:schemeClr val="accent1"/>
            </a:solidFill>
            <a:latin typeface="+mn-lt"/>
          </a:endParaRPr>
        </a:p>
      </dgm:t>
    </dgm:pt>
    <dgm:pt modelId="{D9408CB5-E336-4A72-A70B-6AF07C1F07EA}" type="sibTrans" cxnId="{044697BC-9099-41F5-B18E-79F1E07E7526}">
      <dgm:prSet/>
      <dgm:spPr/>
      <dgm:t>
        <a:bodyPr/>
        <a:lstStyle/>
        <a:p>
          <a:endParaRPr lang="ru-RU" sz="1800" b="0">
            <a:solidFill>
              <a:schemeClr val="accent1"/>
            </a:solidFill>
            <a:latin typeface="+mn-lt"/>
          </a:endParaRPr>
        </a:p>
      </dgm:t>
    </dgm:pt>
    <dgm:pt modelId="{A86D5F7F-A282-4349-B063-56EBE7352E73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ru-RU" sz="1000" b="0" dirty="0" smtClean="0">
              <a:effectLst/>
              <a:latin typeface="+mn-lt"/>
              <a:cs typeface="Times New Roman" panose="02020603050405020304" pitchFamily="18" charset="0"/>
            </a:rPr>
            <a:t>Подбор диагностического комплекса, методик, методов работы, технологий</a:t>
          </a:r>
          <a:endParaRPr lang="ru-RU" sz="1000" b="0" dirty="0">
            <a:latin typeface="+mn-lt"/>
            <a:cs typeface="Times New Roman" panose="02020603050405020304" pitchFamily="18" charset="0"/>
          </a:endParaRPr>
        </a:p>
      </dgm:t>
    </dgm:pt>
    <dgm:pt modelId="{1A56DABD-BCDA-4A38-BC5B-645071DFF583}" type="parTrans" cxnId="{54C25F21-359B-4AF0-AF11-3B7EE14D5712}">
      <dgm:prSet/>
      <dgm:spPr/>
      <dgm:t>
        <a:bodyPr/>
        <a:lstStyle/>
        <a:p>
          <a:endParaRPr lang="ru-RU" sz="1800" b="0">
            <a:solidFill>
              <a:schemeClr val="accent1"/>
            </a:solidFill>
            <a:latin typeface="+mn-lt"/>
          </a:endParaRPr>
        </a:p>
      </dgm:t>
    </dgm:pt>
    <dgm:pt modelId="{2BCC433A-7026-4C50-99F3-8E423D8B12D1}" type="sibTrans" cxnId="{54C25F21-359B-4AF0-AF11-3B7EE14D5712}">
      <dgm:prSet/>
      <dgm:spPr/>
      <dgm:t>
        <a:bodyPr/>
        <a:lstStyle/>
        <a:p>
          <a:endParaRPr lang="ru-RU" sz="1800" b="0">
            <a:solidFill>
              <a:schemeClr val="accent1"/>
            </a:solidFill>
            <a:latin typeface="+mn-lt"/>
          </a:endParaRPr>
        </a:p>
      </dgm:t>
    </dgm:pt>
    <dgm:pt modelId="{2BE22EA6-D8D9-400E-919E-268E9D20F203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ru-RU" sz="1000" b="0" dirty="0" smtClean="0">
              <a:effectLst/>
              <a:latin typeface="+mn-lt"/>
              <a:cs typeface="Times New Roman" panose="02020603050405020304" pitchFamily="18" charset="0"/>
            </a:rPr>
            <a:t>Разработка программ</a:t>
          </a:r>
          <a:endParaRPr lang="ru-RU" sz="1000" b="0" dirty="0">
            <a:latin typeface="+mn-lt"/>
            <a:cs typeface="Times New Roman" panose="02020603050405020304" pitchFamily="18" charset="0"/>
          </a:endParaRPr>
        </a:p>
      </dgm:t>
    </dgm:pt>
    <dgm:pt modelId="{2C6EA4FB-FE66-4125-8C91-EC00EF806F8D}" type="parTrans" cxnId="{6E37D8EE-9AA2-4CFD-B667-267C34466C70}">
      <dgm:prSet/>
      <dgm:spPr/>
      <dgm:t>
        <a:bodyPr/>
        <a:lstStyle/>
        <a:p>
          <a:endParaRPr lang="ru-RU" sz="1800" b="0">
            <a:solidFill>
              <a:schemeClr val="accent1"/>
            </a:solidFill>
            <a:latin typeface="+mn-lt"/>
          </a:endParaRPr>
        </a:p>
      </dgm:t>
    </dgm:pt>
    <dgm:pt modelId="{E544CEE0-6D9C-4B43-9671-A332DF55FA9B}" type="sibTrans" cxnId="{6E37D8EE-9AA2-4CFD-B667-267C34466C70}">
      <dgm:prSet/>
      <dgm:spPr/>
      <dgm:t>
        <a:bodyPr/>
        <a:lstStyle/>
        <a:p>
          <a:endParaRPr lang="ru-RU" sz="1800" b="0">
            <a:solidFill>
              <a:schemeClr val="accent1"/>
            </a:solidFill>
            <a:latin typeface="+mn-lt"/>
          </a:endParaRPr>
        </a:p>
      </dgm:t>
    </dgm:pt>
    <dgm:pt modelId="{F2D5F114-133E-42A9-9176-886F732D96B7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ru-RU" sz="1000" b="0" dirty="0" smtClean="0">
              <a:effectLst/>
              <a:latin typeface="+mn-lt"/>
              <a:cs typeface="Times New Roman" panose="02020603050405020304" pitchFamily="18" charset="0"/>
            </a:rPr>
            <a:t>Межведомственное взаимодействие</a:t>
          </a:r>
          <a:endParaRPr lang="ru-RU" sz="1000" b="0" dirty="0">
            <a:latin typeface="+mn-lt"/>
            <a:cs typeface="Times New Roman" panose="02020603050405020304" pitchFamily="18" charset="0"/>
          </a:endParaRPr>
        </a:p>
      </dgm:t>
    </dgm:pt>
    <dgm:pt modelId="{C3491D11-81AC-4305-9A02-6108C46E0FF8}" type="parTrans" cxnId="{9B11C27B-60AD-4E94-B47A-9DB7791FA0DE}">
      <dgm:prSet/>
      <dgm:spPr/>
      <dgm:t>
        <a:bodyPr/>
        <a:lstStyle/>
        <a:p>
          <a:endParaRPr lang="ru-RU" sz="1800" b="0">
            <a:solidFill>
              <a:schemeClr val="accent1"/>
            </a:solidFill>
            <a:latin typeface="+mn-lt"/>
          </a:endParaRPr>
        </a:p>
      </dgm:t>
    </dgm:pt>
    <dgm:pt modelId="{72D81461-C5E1-407D-89C6-C1246A8FF8E8}" type="sibTrans" cxnId="{9B11C27B-60AD-4E94-B47A-9DB7791FA0DE}">
      <dgm:prSet/>
      <dgm:spPr/>
      <dgm:t>
        <a:bodyPr/>
        <a:lstStyle/>
        <a:p>
          <a:endParaRPr lang="ru-RU" sz="1800" b="0">
            <a:solidFill>
              <a:schemeClr val="accent1"/>
            </a:solidFill>
            <a:latin typeface="+mn-lt"/>
          </a:endParaRPr>
        </a:p>
      </dgm:t>
    </dgm:pt>
    <dgm:pt modelId="{E66A59A2-9876-450A-97CE-960308777059}" type="pres">
      <dgm:prSet presAssocID="{16347176-AA2B-4B45-BB8B-79275444727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925A4D-BEE5-42E0-9CA5-B4C0C9358EAB}" type="pres">
      <dgm:prSet presAssocID="{538D78D9-9666-4FE2-B6C1-C74366028DEC}" presName="node" presStyleLbl="node1" presStyleIdx="0" presStyleCnt="6" custScaleX="98562" custLinFactNeighborX="1068" custLinFactNeighborY="6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5556DE-A861-4E4A-B5C9-8842EB224E4B}" type="pres">
      <dgm:prSet presAssocID="{866A88E6-66EF-4BAF-875D-47CE19D144CA}" presName="sibTrans" presStyleCnt="0"/>
      <dgm:spPr/>
    </dgm:pt>
    <dgm:pt modelId="{62209571-7524-4295-B451-2081CDFA5AEB}" type="pres">
      <dgm:prSet presAssocID="{DBF01DFF-68BF-4C58-9DFB-6F45D8CE4D10}" presName="node" presStyleLbl="node1" presStyleIdx="1" presStyleCnt="6" custLinFactNeighborX="1123" custLinFactNeighborY="63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A20843-67C0-4E1C-82BC-02C5637E3CD6}" type="pres">
      <dgm:prSet presAssocID="{99F1B4E8-88B5-4CAE-A5D1-FA043934332A}" presName="sibTrans" presStyleCnt="0"/>
      <dgm:spPr/>
    </dgm:pt>
    <dgm:pt modelId="{D4E71E06-3195-4DB3-83B7-82FC74135394}" type="pres">
      <dgm:prSet presAssocID="{AF3C4DA9-46DB-43FF-87D6-DF733D4AA1B1}" presName="node" presStyleLbl="node1" presStyleIdx="2" presStyleCnt="6" custScaleY="100001" custLinFactNeighborX="1233" custLinFactNeighborY="60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85EE6-EFA8-401B-8C68-F99D146A5D3D}" type="pres">
      <dgm:prSet presAssocID="{D9408CB5-E336-4A72-A70B-6AF07C1F07EA}" presName="sibTrans" presStyleCnt="0"/>
      <dgm:spPr/>
    </dgm:pt>
    <dgm:pt modelId="{E9B0EC27-DC7F-4251-96DA-23577BF9367A}" type="pres">
      <dgm:prSet presAssocID="{A86D5F7F-A282-4349-B063-56EBE7352E73}" presName="node" presStyleLbl="node1" presStyleIdx="3" presStyleCnt="6" custLinFactNeighborX="744" custLinFactNeighborY="388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7C4EA-87AA-42D6-A0B8-09A88B74BD79}" type="pres">
      <dgm:prSet presAssocID="{2BCC433A-7026-4C50-99F3-8E423D8B12D1}" presName="sibTrans" presStyleCnt="0"/>
      <dgm:spPr/>
    </dgm:pt>
    <dgm:pt modelId="{718C57F2-3255-46F9-8E18-334DFC66831E}" type="pres">
      <dgm:prSet presAssocID="{2BE22EA6-D8D9-400E-919E-268E9D20F203}" presName="node" presStyleLbl="node1" presStyleIdx="4" presStyleCnt="6" custLinFactNeighborX="272" custLinFactNeighborY="42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60C8B5-2D71-42B0-AE9C-30433463BC2F}" type="pres">
      <dgm:prSet presAssocID="{E544CEE0-6D9C-4B43-9671-A332DF55FA9B}" presName="sibTrans" presStyleCnt="0"/>
      <dgm:spPr/>
    </dgm:pt>
    <dgm:pt modelId="{7FA88378-D8CC-4B6C-B161-2458A4640965}" type="pres">
      <dgm:prSet presAssocID="{F2D5F114-133E-42A9-9176-886F732D96B7}" presName="node" presStyleLbl="node1" presStyleIdx="5" presStyleCnt="6" custLinFactNeighborX="779" custLinFactNeighborY="78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225EDC-2760-4B9C-8553-0AF9B4B06BDB}" type="presOf" srcId="{AF3C4DA9-46DB-43FF-87D6-DF733D4AA1B1}" destId="{D4E71E06-3195-4DB3-83B7-82FC74135394}" srcOrd="0" destOrd="0" presId="urn:microsoft.com/office/officeart/2005/8/layout/default"/>
    <dgm:cxn modelId="{36DDF929-28AD-45B2-ADB4-ED8D9B6CD36F}" type="presOf" srcId="{A86D5F7F-A282-4349-B063-56EBE7352E73}" destId="{E9B0EC27-DC7F-4251-96DA-23577BF9367A}" srcOrd="0" destOrd="0" presId="urn:microsoft.com/office/officeart/2005/8/layout/default"/>
    <dgm:cxn modelId="{6E37D8EE-9AA2-4CFD-B667-267C34466C70}" srcId="{16347176-AA2B-4B45-BB8B-792754447279}" destId="{2BE22EA6-D8D9-400E-919E-268E9D20F203}" srcOrd="4" destOrd="0" parTransId="{2C6EA4FB-FE66-4125-8C91-EC00EF806F8D}" sibTransId="{E544CEE0-6D9C-4B43-9671-A332DF55FA9B}"/>
    <dgm:cxn modelId="{8F75205F-241E-418E-8A4A-642770F91E42}" srcId="{16347176-AA2B-4B45-BB8B-792754447279}" destId="{538D78D9-9666-4FE2-B6C1-C74366028DEC}" srcOrd="0" destOrd="0" parTransId="{7C8CC331-4711-4A3E-8C80-B58B7E83D841}" sibTransId="{866A88E6-66EF-4BAF-875D-47CE19D144CA}"/>
    <dgm:cxn modelId="{F350C156-926A-4326-B6B7-23560C252044}" srcId="{16347176-AA2B-4B45-BB8B-792754447279}" destId="{DBF01DFF-68BF-4C58-9DFB-6F45D8CE4D10}" srcOrd="1" destOrd="0" parTransId="{55154F82-E5C1-40E0-B6F1-F7121863AF84}" sibTransId="{99F1B4E8-88B5-4CAE-A5D1-FA043934332A}"/>
    <dgm:cxn modelId="{888AA5AD-DE90-439C-B62C-5A12C73DA98A}" type="presOf" srcId="{DBF01DFF-68BF-4C58-9DFB-6F45D8CE4D10}" destId="{62209571-7524-4295-B451-2081CDFA5AEB}" srcOrd="0" destOrd="0" presId="urn:microsoft.com/office/officeart/2005/8/layout/default"/>
    <dgm:cxn modelId="{9B11C27B-60AD-4E94-B47A-9DB7791FA0DE}" srcId="{16347176-AA2B-4B45-BB8B-792754447279}" destId="{F2D5F114-133E-42A9-9176-886F732D96B7}" srcOrd="5" destOrd="0" parTransId="{C3491D11-81AC-4305-9A02-6108C46E0FF8}" sibTransId="{72D81461-C5E1-407D-89C6-C1246A8FF8E8}"/>
    <dgm:cxn modelId="{B1A84188-08C6-4B66-803E-74C1DDD65550}" type="presOf" srcId="{2BE22EA6-D8D9-400E-919E-268E9D20F203}" destId="{718C57F2-3255-46F9-8E18-334DFC66831E}" srcOrd="0" destOrd="0" presId="urn:microsoft.com/office/officeart/2005/8/layout/default"/>
    <dgm:cxn modelId="{044697BC-9099-41F5-B18E-79F1E07E7526}" srcId="{16347176-AA2B-4B45-BB8B-792754447279}" destId="{AF3C4DA9-46DB-43FF-87D6-DF733D4AA1B1}" srcOrd="2" destOrd="0" parTransId="{A6D5135D-EA82-468D-8C7A-5B842236BF55}" sibTransId="{D9408CB5-E336-4A72-A70B-6AF07C1F07EA}"/>
    <dgm:cxn modelId="{3FD5A312-2D19-4F97-BB30-3499C381E883}" type="presOf" srcId="{16347176-AA2B-4B45-BB8B-792754447279}" destId="{E66A59A2-9876-450A-97CE-960308777059}" srcOrd="0" destOrd="0" presId="urn:microsoft.com/office/officeart/2005/8/layout/default"/>
    <dgm:cxn modelId="{92194EC6-4FB0-407C-93D7-5CE0B81B8EE3}" type="presOf" srcId="{F2D5F114-133E-42A9-9176-886F732D96B7}" destId="{7FA88378-D8CC-4B6C-B161-2458A4640965}" srcOrd="0" destOrd="0" presId="urn:microsoft.com/office/officeart/2005/8/layout/default"/>
    <dgm:cxn modelId="{5BCB0657-4F3D-4045-828B-1BF7E4875E4A}" type="presOf" srcId="{538D78D9-9666-4FE2-B6C1-C74366028DEC}" destId="{50925A4D-BEE5-42E0-9CA5-B4C0C9358EAB}" srcOrd="0" destOrd="0" presId="urn:microsoft.com/office/officeart/2005/8/layout/default"/>
    <dgm:cxn modelId="{54C25F21-359B-4AF0-AF11-3B7EE14D5712}" srcId="{16347176-AA2B-4B45-BB8B-792754447279}" destId="{A86D5F7F-A282-4349-B063-56EBE7352E73}" srcOrd="3" destOrd="0" parTransId="{1A56DABD-BCDA-4A38-BC5B-645071DFF583}" sibTransId="{2BCC433A-7026-4C50-99F3-8E423D8B12D1}"/>
    <dgm:cxn modelId="{F83880F6-2AA4-475E-8E65-2CB3238926E2}" type="presParOf" srcId="{E66A59A2-9876-450A-97CE-960308777059}" destId="{50925A4D-BEE5-42E0-9CA5-B4C0C9358EAB}" srcOrd="0" destOrd="0" presId="urn:microsoft.com/office/officeart/2005/8/layout/default"/>
    <dgm:cxn modelId="{1D113EB8-B909-408F-91A3-A9027BFE8338}" type="presParOf" srcId="{E66A59A2-9876-450A-97CE-960308777059}" destId="{945556DE-A861-4E4A-B5C9-8842EB224E4B}" srcOrd="1" destOrd="0" presId="urn:microsoft.com/office/officeart/2005/8/layout/default"/>
    <dgm:cxn modelId="{8F6906A1-4530-4651-8A41-5B04FCA39356}" type="presParOf" srcId="{E66A59A2-9876-450A-97CE-960308777059}" destId="{62209571-7524-4295-B451-2081CDFA5AEB}" srcOrd="2" destOrd="0" presId="urn:microsoft.com/office/officeart/2005/8/layout/default"/>
    <dgm:cxn modelId="{E5653122-C6B1-4B27-9DAE-5D32F926E69A}" type="presParOf" srcId="{E66A59A2-9876-450A-97CE-960308777059}" destId="{D9A20843-67C0-4E1C-82BC-02C5637E3CD6}" srcOrd="3" destOrd="0" presId="urn:microsoft.com/office/officeart/2005/8/layout/default"/>
    <dgm:cxn modelId="{DBB43667-E91C-4272-B02A-EAC9F46BAE3D}" type="presParOf" srcId="{E66A59A2-9876-450A-97CE-960308777059}" destId="{D4E71E06-3195-4DB3-83B7-82FC74135394}" srcOrd="4" destOrd="0" presId="urn:microsoft.com/office/officeart/2005/8/layout/default"/>
    <dgm:cxn modelId="{CA2129E5-4738-4153-8F47-23078E234C5F}" type="presParOf" srcId="{E66A59A2-9876-450A-97CE-960308777059}" destId="{7C985EE6-EFA8-401B-8C68-F99D146A5D3D}" srcOrd="5" destOrd="0" presId="urn:microsoft.com/office/officeart/2005/8/layout/default"/>
    <dgm:cxn modelId="{C05433CE-4ED4-44C6-8A60-63200B29A80D}" type="presParOf" srcId="{E66A59A2-9876-450A-97CE-960308777059}" destId="{E9B0EC27-DC7F-4251-96DA-23577BF9367A}" srcOrd="6" destOrd="0" presId="urn:microsoft.com/office/officeart/2005/8/layout/default"/>
    <dgm:cxn modelId="{6889FAC2-51E8-44DC-B780-D386E4774FDE}" type="presParOf" srcId="{E66A59A2-9876-450A-97CE-960308777059}" destId="{FF07C4EA-87AA-42D6-A0B8-09A88B74BD79}" srcOrd="7" destOrd="0" presId="urn:microsoft.com/office/officeart/2005/8/layout/default"/>
    <dgm:cxn modelId="{F8A77797-14CE-4D6F-85AD-BB75C06F74FF}" type="presParOf" srcId="{E66A59A2-9876-450A-97CE-960308777059}" destId="{718C57F2-3255-46F9-8E18-334DFC66831E}" srcOrd="8" destOrd="0" presId="urn:microsoft.com/office/officeart/2005/8/layout/default"/>
    <dgm:cxn modelId="{2692EF1D-BCC1-4B7C-B134-FEE346D32BF1}" type="presParOf" srcId="{E66A59A2-9876-450A-97CE-960308777059}" destId="{9F60C8B5-2D71-42B0-AE9C-30433463BC2F}" srcOrd="9" destOrd="0" presId="urn:microsoft.com/office/officeart/2005/8/layout/default"/>
    <dgm:cxn modelId="{A3DB9C40-1FE0-4D4A-8521-2846C14F086E}" type="presParOf" srcId="{E66A59A2-9876-450A-97CE-960308777059}" destId="{7FA88378-D8CC-4B6C-B161-2458A4640965}" srcOrd="10" destOrd="0" presId="urn:microsoft.com/office/officeart/2005/8/layout/defaul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925A4D-BEE5-42E0-9CA5-B4C0C9358EAB}">
      <dsp:nvSpPr>
        <dsp:cNvPr id="0" name=""/>
        <dsp:cNvSpPr/>
      </dsp:nvSpPr>
      <dsp:spPr>
        <a:xfrm>
          <a:off x="34480" y="495824"/>
          <a:ext cx="1901760" cy="1157704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effectLst/>
              <a:latin typeface="+mn-lt"/>
              <a:cs typeface="Times New Roman" panose="02020603050405020304" pitchFamily="18" charset="0"/>
            </a:rPr>
            <a:t>Нормативно-правовое регулирование и методическое сопровождение деятельности</a:t>
          </a:r>
          <a:endParaRPr lang="ru-RU" sz="1000" b="0" kern="1200" dirty="0">
            <a:latin typeface="+mn-lt"/>
            <a:cs typeface="Times New Roman" panose="02020603050405020304" pitchFamily="18" charset="0"/>
          </a:endParaRPr>
        </a:p>
      </dsp:txBody>
      <dsp:txXfrm>
        <a:off x="34480" y="495824"/>
        <a:ext cx="1901760" cy="1157704"/>
      </dsp:txXfrm>
    </dsp:sp>
    <dsp:sp modelId="{62209571-7524-4295-B451-2081CDFA5AEB}">
      <dsp:nvSpPr>
        <dsp:cNvPr id="0" name=""/>
        <dsp:cNvSpPr/>
      </dsp:nvSpPr>
      <dsp:spPr>
        <a:xfrm>
          <a:off x="2130253" y="498544"/>
          <a:ext cx="1929507" cy="1157704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effectLst/>
              <a:latin typeface="+mn-lt"/>
              <a:cs typeface="Times New Roman" panose="02020603050405020304" pitchFamily="18" charset="0"/>
            </a:rPr>
            <a:t>Мотивирование</a:t>
          </a:r>
          <a:endParaRPr lang="ru-RU" sz="1000" b="0" kern="1200" dirty="0">
            <a:latin typeface="+mn-lt"/>
            <a:cs typeface="Times New Roman" panose="02020603050405020304" pitchFamily="18" charset="0"/>
          </a:endParaRPr>
        </a:p>
      </dsp:txBody>
      <dsp:txXfrm>
        <a:off x="2130253" y="498544"/>
        <a:ext cx="1929507" cy="1157704"/>
      </dsp:txXfrm>
    </dsp:sp>
    <dsp:sp modelId="{D4E71E06-3195-4DB3-83B7-82FC74135394}">
      <dsp:nvSpPr>
        <dsp:cNvPr id="0" name=""/>
        <dsp:cNvSpPr/>
      </dsp:nvSpPr>
      <dsp:spPr>
        <a:xfrm>
          <a:off x="4244915" y="495251"/>
          <a:ext cx="1929507" cy="1157715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effectLst/>
              <a:latin typeface="+mn-lt"/>
              <a:cs typeface="Times New Roman" panose="02020603050405020304" pitchFamily="18" charset="0"/>
            </a:rPr>
            <a:t>Медиация в сопровождении замещающих семей</a:t>
          </a:r>
          <a:endParaRPr lang="ru-RU" sz="1000" b="0" kern="1200" dirty="0">
            <a:latin typeface="+mn-lt"/>
            <a:cs typeface="Times New Roman" panose="02020603050405020304" pitchFamily="18" charset="0"/>
          </a:endParaRPr>
        </a:p>
      </dsp:txBody>
      <dsp:txXfrm>
        <a:off x="4244915" y="495251"/>
        <a:ext cx="1929507" cy="1157715"/>
      </dsp:txXfrm>
    </dsp:sp>
    <dsp:sp modelId="{E9B0EC27-DC7F-4251-96DA-23577BF9367A}">
      <dsp:nvSpPr>
        <dsp:cNvPr id="0" name=""/>
        <dsp:cNvSpPr/>
      </dsp:nvSpPr>
      <dsp:spPr>
        <a:xfrm>
          <a:off x="14355" y="2200669"/>
          <a:ext cx="1929507" cy="1157704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effectLst/>
              <a:latin typeface="+mn-lt"/>
              <a:cs typeface="Times New Roman" panose="02020603050405020304" pitchFamily="18" charset="0"/>
            </a:rPr>
            <a:t>Подбор диагностического комплекса, методик, методов работы, технологий</a:t>
          </a:r>
          <a:endParaRPr lang="ru-RU" sz="1000" b="0" kern="1200" dirty="0">
            <a:latin typeface="+mn-lt"/>
            <a:cs typeface="Times New Roman" panose="02020603050405020304" pitchFamily="18" charset="0"/>
          </a:endParaRPr>
        </a:p>
      </dsp:txBody>
      <dsp:txXfrm>
        <a:off x="14355" y="2200669"/>
        <a:ext cx="1929507" cy="1157704"/>
      </dsp:txXfrm>
    </dsp:sp>
    <dsp:sp modelId="{718C57F2-3255-46F9-8E18-334DFC66831E}">
      <dsp:nvSpPr>
        <dsp:cNvPr id="0" name=""/>
        <dsp:cNvSpPr/>
      </dsp:nvSpPr>
      <dsp:spPr>
        <a:xfrm>
          <a:off x="2127706" y="2200669"/>
          <a:ext cx="1929507" cy="1157704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effectLst/>
              <a:latin typeface="+mn-lt"/>
              <a:cs typeface="Times New Roman" panose="02020603050405020304" pitchFamily="18" charset="0"/>
            </a:rPr>
            <a:t>Разработка программ</a:t>
          </a:r>
          <a:endParaRPr lang="ru-RU" sz="1000" b="0" kern="1200" dirty="0">
            <a:latin typeface="+mn-lt"/>
            <a:cs typeface="Times New Roman" panose="02020603050405020304" pitchFamily="18" charset="0"/>
          </a:endParaRPr>
        </a:p>
      </dsp:txBody>
      <dsp:txXfrm>
        <a:off x="2127706" y="2200669"/>
        <a:ext cx="1929507" cy="1157704"/>
      </dsp:txXfrm>
    </dsp:sp>
    <dsp:sp modelId="{7FA88378-D8CC-4B6C-B161-2458A4640965}">
      <dsp:nvSpPr>
        <dsp:cNvPr id="0" name=""/>
        <dsp:cNvSpPr/>
      </dsp:nvSpPr>
      <dsp:spPr>
        <a:xfrm>
          <a:off x="4244915" y="2200669"/>
          <a:ext cx="1929507" cy="1157704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effectLst/>
              <a:latin typeface="+mn-lt"/>
              <a:cs typeface="Times New Roman" panose="02020603050405020304" pitchFamily="18" charset="0"/>
            </a:rPr>
            <a:t>Межведомственное взаимодействие</a:t>
          </a:r>
          <a:endParaRPr lang="ru-RU" sz="1000" b="0" kern="1200" dirty="0">
            <a:latin typeface="+mn-lt"/>
            <a:cs typeface="Times New Roman" panose="02020603050405020304" pitchFamily="18" charset="0"/>
          </a:endParaRPr>
        </a:p>
      </dsp:txBody>
      <dsp:txXfrm>
        <a:off x="4244915" y="2200669"/>
        <a:ext cx="1929507" cy="1157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145530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cf5bd7ce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6cf5bd7ce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6cf5bd7ce4_5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6cf5bd7ce4_5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 preserve="1">
  <p:cSld name="1_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288000" y="252566"/>
            <a:ext cx="8013410" cy="607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1600" b="1"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287337" y="1095375"/>
            <a:ext cx="8569325" cy="35639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200">
                <a:latin typeface="+mn-lt"/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pic>
        <p:nvPicPr>
          <p:cNvPr id="11" name="Google Shape;159;p26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00748" y="202778"/>
            <a:ext cx="555915" cy="6078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 userDrawn="1"/>
        </p:nvSpPr>
        <p:spPr>
          <a:xfrm>
            <a:off x="8546963" y="4924135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0000000-1234-1234-1234-123412341234}" type="slidenum">
              <a:rPr lang="ru" sz="800" smtClean="0"/>
              <a:pPr/>
              <a:t>‹#›</a:t>
            </a:fld>
            <a:endParaRPr lang="ru-RU" sz="800" dirty="0"/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88528E6C-38A7-4BFC-A341-C6B481FAD738}"/>
              </a:ext>
            </a:extLst>
          </p:cNvPr>
          <p:cNvCxnSpPr/>
          <p:nvPr userDrawn="1"/>
        </p:nvCxnSpPr>
        <p:spPr>
          <a:xfrm>
            <a:off x="287337" y="869845"/>
            <a:ext cx="8569325" cy="0"/>
          </a:xfrm>
          <a:prstGeom prst="line">
            <a:avLst/>
          </a:prstGeom>
          <a:ln>
            <a:solidFill>
              <a:srgbClr val="CB2458"/>
            </a:solidFill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4687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1620" userDrawn="1">
          <p15:clr>
            <a:srgbClr val="FBAE40"/>
          </p15:clr>
        </p15:guide>
        <p15:guide id="3" orient="horz" pos="690" userDrawn="1">
          <p15:clr>
            <a:srgbClr val="FBAE40"/>
          </p15:clr>
        </p15:guide>
        <p15:guide id="4" orient="horz" pos="2935" userDrawn="1">
          <p15:clr>
            <a:srgbClr val="FBAE40"/>
          </p15:clr>
        </p15:guide>
        <p15:guide id="5" pos="181" userDrawn="1">
          <p15:clr>
            <a:srgbClr val="FBAE40"/>
          </p15:clr>
        </p15:guide>
        <p15:guide id="6" pos="557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5130353" y="40455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-72250" y="118322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32" name="Google Shape;32;p4"/>
          <p:cNvGrpSpPr/>
          <p:nvPr/>
        </p:nvGrpSpPr>
        <p:grpSpPr>
          <a:xfrm rot="10800000">
            <a:off x="3" y="3112930"/>
            <a:ext cx="3045625" cy="2030570"/>
            <a:chOff x="6098378" y="5"/>
            <a:chExt cx="3045625" cy="2030570"/>
          </a:xfrm>
        </p:grpSpPr>
        <p:sp>
          <p:nvSpPr>
            <p:cNvPr id="33" name="Google Shape;33;p4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rgbClr val="0B5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4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rgbClr val="B310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87338" y="243787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8546963" y="4924135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0000000-1234-1234-1234-123412341234}" type="slidenum">
              <a:rPr lang="ru" sz="800" smtClean="0"/>
              <a:pPr/>
              <a:t>‹#›</a:t>
            </a:fld>
            <a:endParaRPr lang="ru-RU" sz="800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1620" userDrawn="1">
          <p15:clr>
            <a:srgbClr val="F26B43"/>
          </p15:clr>
        </p15:guide>
        <p15:guide id="3" orient="horz" pos="690" userDrawn="1">
          <p15:clr>
            <a:srgbClr val="F26B43"/>
          </p15:clr>
        </p15:guide>
        <p15:guide id="4" orient="horz" pos="2935" userDrawn="1">
          <p15:clr>
            <a:srgbClr val="F26B43"/>
          </p15:clr>
        </p15:guide>
        <p15:guide id="5" pos="181" userDrawn="1">
          <p15:clr>
            <a:srgbClr val="F26B43"/>
          </p15:clr>
        </p15:guide>
        <p15:guide id="6" pos="557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43;p25"/>
          <p:cNvPicPr preferRelativeResize="0"/>
          <p:nvPr/>
        </p:nvPicPr>
        <p:blipFill rotWithShape="1">
          <a:blip r:embed="rId3">
            <a:alphaModFix/>
          </a:blip>
          <a:srcRect l="44112" t="20665"/>
          <a:stretch/>
        </p:blipFill>
        <p:spPr>
          <a:xfrm>
            <a:off x="5143870" y="1949482"/>
            <a:ext cx="4000129" cy="31940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5"/>
          <p:cNvPicPr preferRelativeResize="0"/>
          <p:nvPr/>
        </p:nvPicPr>
        <p:blipFill rotWithShape="1">
          <a:blip r:embed="rId3">
            <a:alphaModFix/>
          </a:blip>
          <a:srcRect r="71574" b="55420"/>
          <a:stretch/>
        </p:blipFill>
        <p:spPr>
          <a:xfrm>
            <a:off x="4" y="-3"/>
            <a:ext cx="1799522" cy="1587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96510" y="194357"/>
            <a:ext cx="2160153" cy="599359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5"/>
          <p:cNvSpPr txBox="1"/>
          <p:nvPr/>
        </p:nvSpPr>
        <p:spPr>
          <a:xfrm>
            <a:off x="1319543" y="1120112"/>
            <a:ext cx="6504914" cy="1943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rgbClr val="212D74"/>
                </a:solidFill>
                <a:latin typeface="+mn-lt"/>
                <a:cs typeface="Times New Roman" panose="02020603050405020304" pitchFamily="18" charset="0"/>
              </a:rPr>
              <a:t>О результатах мониторинга </a:t>
            </a:r>
            <a:r>
              <a:rPr lang="ru-RU" sz="1600" b="1" dirty="0" smtClean="0">
                <a:solidFill>
                  <a:srgbClr val="212D74"/>
                </a:solidFill>
                <a:latin typeface="+mn-lt"/>
                <a:cs typeface="Times New Roman" panose="02020603050405020304" pitchFamily="18" charset="0"/>
              </a:rPr>
              <a:t>по </a:t>
            </a:r>
            <a:r>
              <a:rPr lang="ru-RU" sz="1600" b="1" dirty="0">
                <a:solidFill>
                  <a:srgbClr val="212D74"/>
                </a:solidFill>
                <a:latin typeface="+mn-lt"/>
                <a:cs typeface="Times New Roman" panose="02020603050405020304" pitchFamily="18" charset="0"/>
              </a:rPr>
              <a:t>определению потребности </a:t>
            </a:r>
            <a:r>
              <a:rPr lang="ru-RU" sz="1600" b="1" dirty="0" smtClean="0">
                <a:solidFill>
                  <a:srgbClr val="212D74"/>
                </a:solidFill>
                <a:latin typeface="+mn-lt"/>
                <a:cs typeface="Times New Roman" panose="02020603050405020304" pitchFamily="18" charset="0"/>
              </a:rPr>
              <a:t>в повышении уровня </a:t>
            </a:r>
            <a:r>
              <a:rPr lang="ru-RU" sz="1600" b="1" dirty="0">
                <a:solidFill>
                  <a:srgbClr val="212D74"/>
                </a:solidFill>
                <a:latin typeface="+mn-lt"/>
                <a:cs typeface="Times New Roman" panose="02020603050405020304" pitchFamily="18" charset="0"/>
              </a:rPr>
              <a:t>компетентности </a:t>
            </a:r>
            <a:r>
              <a:rPr lang="ru-RU" sz="1600" b="1" dirty="0">
                <a:solidFill>
                  <a:srgbClr val="CC205A"/>
                </a:solidFill>
                <a:latin typeface="+mn-lt"/>
                <a:cs typeface="Times New Roman" panose="02020603050405020304" pitchFamily="18" charset="0"/>
              </a:rPr>
              <a:t>специалистов организаций, осуществляющих сопровождение семей, принявших </a:t>
            </a:r>
            <a:r>
              <a:rPr lang="ru-RU" sz="1600" b="1" dirty="0" smtClean="0">
                <a:solidFill>
                  <a:srgbClr val="CC205A"/>
                </a:solidFill>
                <a:latin typeface="+mn-lt"/>
                <a:cs typeface="Times New Roman" panose="02020603050405020304" pitchFamily="18" charset="0"/>
              </a:rPr>
              <a:t>в свою </a:t>
            </a:r>
            <a:r>
              <a:rPr lang="ru-RU" sz="1600" b="1" dirty="0">
                <a:solidFill>
                  <a:srgbClr val="CC205A"/>
                </a:solidFill>
                <a:latin typeface="+mn-lt"/>
                <a:cs typeface="Times New Roman" panose="02020603050405020304" pitchFamily="18" charset="0"/>
              </a:rPr>
              <a:t>семью </a:t>
            </a:r>
            <a:r>
              <a:rPr lang="ru-RU" sz="1600" b="1" dirty="0" smtClean="0">
                <a:solidFill>
                  <a:srgbClr val="CC205A"/>
                </a:solidFill>
                <a:latin typeface="+mn-lt"/>
                <a:cs typeface="Times New Roman" panose="02020603050405020304" pitchFamily="18" charset="0"/>
              </a:rPr>
              <a:t>на воспитание </a:t>
            </a:r>
            <a:r>
              <a:rPr lang="ru-RU" sz="1600" b="1" dirty="0">
                <a:solidFill>
                  <a:srgbClr val="CC205A"/>
                </a:solidFill>
                <a:latin typeface="+mn-lt"/>
                <a:cs typeface="Times New Roman" panose="02020603050405020304" pitchFamily="18" charset="0"/>
              </a:rPr>
              <a:t>детей, оставшихся </a:t>
            </a:r>
            <a:r>
              <a:rPr lang="ru-RU" sz="1600" b="1" dirty="0" smtClean="0">
                <a:solidFill>
                  <a:srgbClr val="CC205A"/>
                </a:solidFill>
                <a:latin typeface="+mn-lt"/>
                <a:cs typeface="Times New Roman" panose="02020603050405020304" pitchFamily="18" charset="0"/>
              </a:rPr>
              <a:t>без попечения </a:t>
            </a:r>
            <a:r>
              <a:rPr lang="ru-RU" sz="1600" b="1" dirty="0">
                <a:solidFill>
                  <a:srgbClr val="CC205A"/>
                </a:solidFill>
                <a:latin typeface="+mn-lt"/>
                <a:cs typeface="Times New Roman" panose="02020603050405020304" pitchFamily="18" charset="0"/>
              </a:rPr>
              <a:t>родителей</a:t>
            </a:r>
            <a:r>
              <a:rPr lang="ru-RU" sz="1600" b="1" dirty="0">
                <a:solidFill>
                  <a:srgbClr val="212D74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ru-RU" sz="1600" b="1" dirty="0" smtClean="0">
                <a:solidFill>
                  <a:srgbClr val="212D74"/>
                </a:solidFill>
                <a:latin typeface="+mn-lt"/>
                <a:cs typeface="Times New Roman" panose="02020603050405020304" pitchFamily="18" charset="0"/>
              </a:rPr>
              <a:t>и служб </a:t>
            </a:r>
            <a:r>
              <a:rPr lang="ru-RU" sz="1600" b="1" dirty="0" err="1">
                <a:solidFill>
                  <a:srgbClr val="212D74"/>
                </a:solidFill>
                <a:latin typeface="+mn-lt"/>
                <a:cs typeface="Times New Roman" panose="02020603050405020304" pitchFamily="18" charset="0"/>
              </a:rPr>
              <a:t>постинтернатного</a:t>
            </a:r>
            <a:r>
              <a:rPr lang="ru-RU" sz="1600" b="1" dirty="0">
                <a:solidFill>
                  <a:srgbClr val="212D74"/>
                </a:solidFill>
                <a:latin typeface="+mn-lt"/>
                <a:cs typeface="Times New Roman" panose="02020603050405020304" pitchFamily="18" charset="0"/>
              </a:rPr>
              <a:t> сопровождения </a:t>
            </a:r>
            <a:r>
              <a:rPr lang="ru-RU" sz="1600" b="1" dirty="0" smtClean="0">
                <a:solidFill>
                  <a:srgbClr val="212D74"/>
                </a:solidFill>
                <a:latin typeface="+mn-lt"/>
                <a:cs typeface="Times New Roman" panose="02020603050405020304" pitchFamily="18" charset="0"/>
              </a:rPr>
              <a:t>детей-сирот и детей, оставшихся без попечения </a:t>
            </a:r>
            <a:r>
              <a:rPr lang="ru-RU" sz="1600" b="1" dirty="0">
                <a:solidFill>
                  <a:srgbClr val="212D74"/>
                </a:solidFill>
                <a:latin typeface="+mn-lt"/>
                <a:cs typeface="Times New Roman" panose="02020603050405020304" pitchFamily="18" charset="0"/>
              </a:rPr>
              <a:t>родителей, </a:t>
            </a:r>
            <a:r>
              <a:rPr lang="ru-RU" sz="1600" b="1" dirty="0" smtClean="0">
                <a:solidFill>
                  <a:srgbClr val="212D74"/>
                </a:solidFill>
                <a:latin typeface="+mn-lt"/>
                <a:cs typeface="Times New Roman" panose="02020603050405020304" pitchFamily="18" charset="0"/>
              </a:rPr>
              <a:t>а также </a:t>
            </a:r>
            <a:r>
              <a:rPr lang="ru-RU" sz="1600" b="1" dirty="0">
                <a:solidFill>
                  <a:srgbClr val="212D74"/>
                </a:solidFill>
                <a:latin typeface="+mn-lt"/>
                <a:cs typeface="Times New Roman" panose="02020603050405020304" pitchFamily="18" charset="0"/>
              </a:rPr>
              <a:t>лиц из их числа</a:t>
            </a:r>
            <a:endParaRPr lang="en-US" sz="1600" b="1" dirty="0">
              <a:solidFill>
                <a:srgbClr val="212D74"/>
              </a:solidFill>
              <a:latin typeface="+mn-lt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>
              <a:solidFill>
                <a:srgbClr val="212D74"/>
              </a:solidFill>
              <a:latin typeface="+mn-lt"/>
              <a:ea typeface="Oswald"/>
              <a:cs typeface="Oswald"/>
              <a:sym typeface="Oswald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543D66F-E7E9-4212-9CA4-6A69FD6354B9}"/>
              </a:ext>
            </a:extLst>
          </p:cNvPr>
          <p:cNvSpPr txBox="1">
            <a:spLocks/>
          </p:cNvSpPr>
          <p:nvPr/>
        </p:nvSpPr>
        <p:spPr bwMode="auto">
          <a:xfrm>
            <a:off x="190248" y="4045999"/>
            <a:ext cx="6601491" cy="1170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ru-RU" sz="1600" b="1" dirty="0" smtClean="0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rPr>
              <a:t>Яровикова Ольга Анатольевна</a:t>
            </a:r>
            <a:endParaRPr lang="ru-RU" sz="16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ru-RU" sz="800" b="1" dirty="0" smtClean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ru-RU" dirty="0" smtClean="0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rPr>
              <a:t>Аналитик 1 категории ФГБУ </a:t>
            </a:r>
            <a:r>
              <a:rPr lang="ru-RU" dirty="0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rPr>
              <a:t>«Центр защиты прав и интересов детей»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Times New Roman" panose="02020603050405020304" pitchFamily="18" charset="0"/>
              </a:rPr>
              <a:t>Численность специалистов служб сопровождения </a:t>
            </a:r>
            <a:br>
              <a:rPr lang="ru-RU" dirty="0">
                <a:cs typeface="Times New Roman" panose="02020603050405020304" pitchFamily="18" charset="0"/>
              </a:rPr>
            </a:br>
            <a:r>
              <a:rPr lang="ru-RU" dirty="0">
                <a:cs typeface="Times New Roman" panose="02020603050405020304" pitchFamily="18" charset="0"/>
              </a:rPr>
              <a:t>и их методическое сопровождение </a:t>
            </a:r>
            <a:endParaRPr lang="ru-RU" dirty="0"/>
          </a:p>
        </p:txBody>
      </p:sp>
      <p:sp>
        <p:nvSpPr>
          <p:cNvPr id="10" name="Google Shape;155;p26"/>
          <p:cNvSpPr txBox="1">
            <a:spLocks noGrp="1"/>
          </p:cNvSpPr>
          <p:nvPr>
            <p:ph type="body" idx="1"/>
          </p:nvPr>
        </p:nvSpPr>
        <p:spPr>
          <a:xfrm>
            <a:off x="288001" y="1095375"/>
            <a:ext cx="8568662" cy="29799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ru-RU" b="1" dirty="0" smtClean="0">
                <a:solidFill>
                  <a:schemeClr val="bg2"/>
                </a:solidFill>
                <a:cs typeface="Times New Roman" panose="02020603050405020304" pitchFamily="18" charset="0"/>
              </a:rPr>
              <a:t>1719 служб сопровождения </a:t>
            </a:r>
            <a:r>
              <a:rPr lang="ru-RU" dirty="0" smtClean="0">
                <a:solidFill>
                  <a:schemeClr val="bg2"/>
                </a:solidFill>
                <a:cs typeface="Times New Roman" panose="02020603050405020304" pitchFamily="18" charset="0"/>
              </a:rPr>
              <a:t>(по состоянию на 1 июня 2020 г.)</a:t>
            </a:r>
            <a:endParaRPr lang="en-US" dirty="0">
              <a:solidFill>
                <a:schemeClr val="bg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Aft>
                <a:spcPts val="800"/>
              </a:spcAft>
              <a:buNone/>
            </a:pPr>
            <a:endParaRPr dirty="0">
              <a:solidFill>
                <a:schemeClr val="bg2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7338" y="4443869"/>
            <a:ext cx="831532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dirty="0" smtClean="0">
                <a:latin typeface="+mn-lt"/>
                <a:cs typeface="Times New Roman" panose="02020603050405020304" pitchFamily="18" charset="0"/>
              </a:rPr>
              <a:t>Организации</a:t>
            </a:r>
            <a:r>
              <a:rPr lang="ru-RU" dirty="0">
                <a:latin typeface="+mn-lt"/>
                <a:cs typeface="Times New Roman" panose="02020603050405020304" pitchFamily="18" charset="0"/>
              </a:rPr>
              <a:t>, оказывающие </a:t>
            </a:r>
            <a:r>
              <a:rPr lang="ru-RU" b="1" dirty="0">
                <a:latin typeface="+mn-lt"/>
                <a:cs typeface="Times New Roman" panose="02020603050405020304" pitchFamily="18" charset="0"/>
              </a:rPr>
              <a:t>методическое сопровождение </a:t>
            </a:r>
            <a:r>
              <a:rPr lang="ru-RU" b="1" dirty="0" smtClean="0">
                <a:latin typeface="+mn-lt"/>
                <a:cs typeface="Times New Roman" panose="02020603050405020304" pitchFamily="18" charset="0"/>
              </a:rPr>
              <a:t>специалистов</a:t>
            </a:r>
            <a:r>
              <a:rPr lang="ru-RU" dirty="0" smtClean="0">
                <a:latin typeface="+mn-lt"/>
                <a:cs typeface="Times New Roman" panose="02020603050405020304" pitchFamily="18" charset="0"/>
              </a:rPr>
              <a:t>, — в </a:t>
            </a:r>
            <a:r>
              <a:rPr lang="ru-RU" b="1" dirty="0">
                <a:latin typeface="+mn-lt"/>
                <a:cs typeface="Times New Roman" panose="02020603050405020304" pitchFamily="18" charset="0"/>
              </a:rPr>
              <a:t>73</a:t>
            </a:r>
            <a:r>
              <a:rPr lang="ru-RU" dirty="0">
                <a:latin typeface="+mn-lt"/>
                <a:cs typeface="Times New Roman" panose="02020603050405020304" pitchFamily="18" charset="0"/>
              </a:rPr>
              <a:t> субъектах </a:t>
            </a:r>
            <a:r>
              <a:rPr lang="ru-RU" dirty="0" smtClean="0">
                <a:latin typeface="+mn-lt"/>
                <a:cs typeface="Times New Roman" panose="02020603050405020304" pitchFamily="18" charset="0"/>
              </a:rPr>
              <a:t>РФ </a:t>
            </a:r>
            <a:endParaRPr lang="ru-RU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980629726"/>
              </p:ext>
            </p:extLst>
          </p:nvPr>
        </p:nvGraphicFramePr>
        <p:xfrm>
          <a:off x="287337" y="1393370"/>
          <a:ext cx="8573633" cy="2852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Google Shape;155;p26"/>
          <p:cNvSpPr txBox="1">
            <a:spLocks/>
          </p:cNvSpPr>
          <p:nvPr/>
        </p:nvSpPr>
        <p:spPr>
          <a:xfrm>
            <a:off x="4576972" y="1095375"/>
            <a:ext cx="4283999" cy="29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200" b="0" i="0" u="none" strike="noStrike" cap="none">
                <a:solidFill>
                  <a:schemeClr val="dk2"/>
                </a:solidFill>
                <a:latin typeface="+mn-lt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endParaRPr lang="ru-RU" b="1" dirty="0">
              <a:solidFill>
                <a:schemeClr val="bg2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70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Численность специалистов служб сопровождения, </a:t>
            </a:r>
            <a:br>
              <a:rPr lang="ru-RU" dirty="0"/>
            </a:br>
            <a:r>
              <a:rPr lang="ru-RU" dirty="0"/>
              <a:t>прошедших повышение квалификации в 2017–2019 годах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6647770"/>
              </p:ext>
            </p:extLst>
          </p:nvPr>
        </p:nvGraphicFramePr>
        <p:xfrm>
          <a:off x="287999" y="1095376"/>
          <a:ext cx="8568663" cy="356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184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Потребность руководителей и специалистов служб сопровождения </a:t>
            </a:r>
            <a:br>
              <a:rPr lang="ru-RU" dirty="0"/>
            </a:br>
            <a:r>
              <a:rPr lang="ru-RU" dirty="0"/>
              <a:t>в повышении компетенций 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B3D6C365-CE6E-4111-B6FA-8C6B46B7A6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5849179"/>
              </p:ext>
            </p:extLst>
          </p:nvPr>
        </p:nvGraphicFramePr>
        <p:xfrm>
          <a:off x="2682240" y="897080"/>
          <a:ext cx="6174423" cy="3358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79" y="1300940"/>
            <a:ext cx="2042205" cy="315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92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Вопросы, по которым специалисты служб сопровождения обращаются в орган исполнительной власти субъекта Российской Федерации или ресурсный центр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7999" y="1095376"/>
            <a:ext cx="3872521" cy="3170099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/>
          <a:p>
            <a:pPr marL="182563" indent="-182563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  <a:cs typeface="Times New Roman" panose="02020603050405020304" pitchFamily="18" charset="0"/>
              </a:rPr>
              <a:t>осуществление сопровождения замещающих семей;</a:t>
            </a:r>
          </a:p>
          <a:p>
            <a:pPr marL="182563" indent="-182563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+mn-lt"/>
                <a:cs typeface="Times New Roman" panose="02020603050405020304" pitchFamily="18" charset="0"/>
              </a:rPr>
              <a:t>организация </a:t>
            </a:r>
            <a:r>
              <a:rPr lang="ru-RU" sz="1600" dirty="0" err="1">
                <a:latin typeface="+mn-lt"/>
                <a:cs typeface="Times New Roman" panose="02020603050405020304" pitchFamily="18" charset="0"/>
              </a:rPr>
              <a:t>постинтернатного</a:t>
            </a:r>
            <a:r>
              <a:rPr lang="ru-RU" sz="1600" dirty="0">
                <a:latin typeface="+mn-lt"/>
                <a:cs typeface="Times New Roman" panose="02020603050405020304" pitchFamily="18" charset="0"/>
              </a:rPr>
              <a:t> сопровождения выпускников организаций для детей-сирот </a:t>
            </a:r>
            <a:r>
              <a:rPr lang="ru-RU" sz="1600" dirty="0" smtClean="0">
                <a:latin typeface="+mn-lt"/>
                <a:cs typeface="Times New Roman" panose="02020603050405020304" pitchFamily="18" charset="0"/>
              </a:rPr>
              <a:t>и замещающих </a:t>
            </a:r>
            <a:r>
              <a:rPr lang="ru-RU" sz="1600" dirty="0">
                <a:latin typeface="+mn-lt"/>
                <a:cs typeface="Times New Roman" panose="02020603050405020304" pitchFamily="18" charset="0"/>
              </a:rPr>
              <a:t>семей;</a:t>
            </a:r>
          </a:p>
          <a:p>
            <a:pPr marL="182563" indent="-182563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+mn-lt"/>
                <a:cs typeface="Times New Roman" panose="02020603050405020304" pitchFamily="18" charset="0"/>
              </a:rPr>
              <a:t>организация </a:t>
            </a:r>
            <a:r>
              <a:rPr lang="ru-RU" sz="1600" dirty="0">
                <a:latin typeface="+mn-lt"/>
                <a:cs typeface="Times New Roman" panose="02020603050405020304" pitchFamily="18" charset="0"/>
              </a:rPr>
              <a:t>и проведение психологического обследования граждан, желающих принять </a:t>
            </a:r>
            <a:r>
              <a:rPr lang="ru-RU" sz="1600" dirty="0" smtClean="0">
                <a:latin typeface="+mn-lt"/>
                <a:cs typeface="Times New Roman" panose="02020603050405020304" pitchFamily="18" charset="0"/>
              </a:rPr>
              <a:t>в свою </a:t>
            </a:r>
            <a:r>
              <a:rPr lang="ru-RU" sz="1600" dirty="0">
                <a:latin typeface="+mn-lt"/>
                <a:cs typeface="Times New Roman" panose="02020603050405020304" pitchFamily="18" charset="0"/>
              </a:rPr>
              <a:t>семью ребенка, оставшегося без попечения родителей</a:t>
            </a:r>
            <a:r>
              <a:rPr lang="ru-RU" sz="1600" dirty="0" smtClean="0">
                <a:latin typeface="+mn-lt"/>
                <a:cs typeface="Times New Roman" panose="02020603050405020304" pitchFamily="18" charset="0"/>
              </a:rPr>
              <a:t>;</a:t>
            </a:r>
            <a:endParaRPr lang="ru-RU" sz="16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29519" y="1095376"/>
            <a:ext cx="4027144" cy="3185487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/>
          <a:p>
            <a:pPr marL="182563" indent="-182563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+mn-lt"/>
                <a:cs typeface="Times New Roman" panose="02020603050405020304" pitchFamily="18" charset="0"/>
              </a:rPr>
              <a:t>организация </a:t>
            </a:r>
            <a:r>
              <a:rPr lang="ru-RU" sz="1600" dirty="0">
                <a:latin typeface="+mn-lt"/>
                <a:cs typeface="Times New Roman" panose="02020603050405020304" pitchFamily="18" charset="0"/>
              </a:rPr>
              <a:t>и проведение подготовки граждан, выразивших желание принять детей, оставшихся без попечения родителей, в семью на воспитание;</a:t>
            </a:r>
          </a:p>
          <a:p>
            <a:pPr marL="182563" indent="-182563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+mn-lt"/>
                <a:cs typeface="Times New Roman" panose="02020603050405020304" pitchFamily="18" charset="0"/>
              </a:rPr>
              <a:t>реализация </a:t>
            </a:r>
            <a:r>
              <a:rPr lang="ru-RU" sz="1600" dirty="0">
                <a:latin typeface="+mn-lt"/>
                <a:cs typeface="Times New Roman" panose="02020603050405020304" pitchFamily="18" charset="0"/>
              </a:rPr>
              <a:t>программы подготовки </a:t>
            </a:r>
            <a:r>
              <a:rPr lang="ru-RU" sz="1600" dirty="0" smtClean="0">
                <a:latin typeface="+mn-lt"/>
                <a:cs typeface="Times New Roman" panose="02020603050405020304" pitchFamily="18" charset="0"/>
              </a:rPr>
              <a:t>к самостоятельной </a:t>
            </a:r>
            <a:r>
              <a:rPr lang="ru-RU" sz="1600" dirty="0">
                <a:latin typeface="+mn-lt"/>
                <a:cs typeface="Times New Roman" panose="02020603050405020304" pitchFamily="18" charset="0"/>
              </a:rPr>
              <a:t>жизни детей из организаций </a:t>
            </a:r>
            <a:r>
              <a:rPr lang="ru-RU" sz="1600" dirty="0" smtClean="0">
                <a:latin typeface="+mn-lt"/>
                <a:cs typeface="Times New Roman" panose="02020603050405020304" pitchFamily="18" charset="0"/>
              </a:rPr>
              <a:t>для детей-сирот и детей</a:t>
            </a:r>
            <a:r>
              <a:rPr lang="ru-RU" sz="1600" dirty="0">
                <a:latin typeface="+mn-lt"/>
                <a:cs typeface="Times New Roman" panose="02020603050405020304" pitchFamily="18" charset="0"/>
              </a:rPr>
              <a:t>, переданных под опеку </a:t>
            </a:r>
            <a:r>
              <a:rPr lang="ru-RU" sz="1600" dirty="0" smtClean="0">
                <a:latin typeface="+mn-lt"/>
                <a:cs typeface="Times New Roman" panose="02020603050405020304" pitchFamily="18" charset="0"/>
              </a:rPr>
              <a:t>или попечительство</a:t>
            </a:r>
            <a:r>
              <a:rPr lang="ru-RU" sz="1600" dirty="0">
                <a:latin typeface="+mn-lt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+mn-lt"/>
                <a:cs typeface="Times New Roman" panose="02020603050405020304" pitchFamily="18" charset="0"/>
              </a:rPr>
              <a:t>в приемную </a:t>
            </a:r>
            <a:r>
              <a:rPr lang="ru-RU" sz="1600" dirty="0">
                <a:latin typeface="+mn-lt"/>
                <a:cs typeface="Times New Roman" panose="02020603050405020304" pitchFamily="18" charset="0"/>
              </a:rPr>
              <a:t>семью либо </a:t>
            </a:r>
            <a:r>
              <a:rPr lang="ru-RU" sz="1600" dirty="0" smtClean="0">
                <a:latin typeface="+mn-lt"/>
                <a:cs typeface="Times New Roman" panose="02020603050405020304" pitchFamily="18" charset="0"/>
              </a:rPr>
              <a:t>в случаях</a:t>
            </a:r>
            <a:r>
              <a:rPr lang="ru-RU" sz="1600" dirty="0">
                <a:latin typeface="+mn-lt"/>
                <a:cs typeface="Times New Roman" panose="02020603050405020304" pitchFamily="18" charset="0"/>
              </a:rPr>
              <a:t>, предусмотренных законами субъектов Российской Федерации, </a:t>
            </a:r>
            <a:r>
              <a:rPr lang="ru-RU" sz="1600" dirty="0" smtClean="0">
                <a:latin typeface="+mn-lt"/>
                <a:cs typeface="Times New Roman" panose="02020603050405020304" pitchFamily="18" charset="0"/>
              </a:rPr>
              <a:t>в патронатную </a:t>
            </a:r>
            <a:r>
              <a:rPr lang="ru-RU" sz="1600" dirty="0">
                <a:latin typeface="+mn-lt"/>
                <a:cs typeface="Times New Roman" panose="02020603050405020304" pitchFamily="18" charset="0"/>
              </a:rPr>
              <a:t>семью</a:t>
            </a:r>
          </a:p>
        </p:txBody>
      </p:sp>
    </p:spTree>
    <p:extLst>
      <p:ext uri="{BB962C8B-B14F-4D97-AF65-F5344CB8AC3E}">
        <p14:creationId xmlns:p14="http://schemas.microsoft.com/office/powerpoint/2010/main" val="197604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8000" y="252566"/>
            <a:ext cx="7873020" cy="607800"/>
          </a:xfrm>
        </p:spPr>
        <p:txBody>
          <a:bodyPr/>
          <a:lstStyle/>
          <a:p>
            <a:r>
              <a:rPr lang="ru-RU" sz="1200" dirty="0"/>
              <a:t>Конструктор типовой программы сопровождения детей-сирот и детей, оставшихся </a:t>
            </a:r>
            <a:r>
              <a:rPr lang="ru-RU" sz="1200" dirty="0" smtClean="0"/>
              <a:t>без попечения </a:t>
            </a:r>
            <a:r>
              <a:rPr lang="ru-RU" sz="1200" dirty="0"/>
              <a:t>родителей, лиц из числа детей-сирот и детей, </a:t>
            </a:r>
            <a:r>
              <a:rPr lang="ru-RU" sz="1200" dirty="0" smtClean="0"/>
              <a:t>оставшихся без попечения родителей</a:t>
            </a: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7999" y="1095375"/>
            <a:ext cx="5129821" cy="315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1200" b="1" dirty="0" smtClean="0">
                <a:latin typeface="+mn-lt"/>
                <a:cs typeface="Times New Roman" panose="02020603050405020304" pitchFamily="18" charset="0"/>
              </a:rPr>
              <a:t>Рекомендации </a:t>
            </a:r>
            <a:r>
              <a:rPr lang="ru-RU" sz="1200" b="1" dirty="0">
                <a:latin typeface="+mn-lt"/>
                <a:cs typeface="Times New Roman" panose="02020603050405020304" pitchFamily="18" charset="0"/>
              </a:rPr>
              <a:t>по разработке модели (программы) индивидуального сопровождения детей-сирот и детей, оставшихся без попечения родителей, лиц из числа детей-сирот </a:t>
            </a:r>
            <a:r>
              <a:rPr lang="ru-RU" sz="1200" b="1" dirty="0" smtClean="0">
                <a:latin typeface="+mn-lt"/>
                <a:cs typeface="Times New Roman" panose="02020603050405020304" pitchFamily="18" charset="0"/>
              </a:rPr>
              <a:t>и детей</a:t>
            </a:r>
            <a:r>
              <a:rPr lang="ru-RU" sz="1200" b="1" dirty="0">
                <a:latin typeface="+mn-lt"/>
                <a:cs typeface="Times New Roman" panose="02020603050405020304" pitchFamily="18" charset="0"/>
              </a:rPr>
              <a:t>, оставшихся без попечения </a:t>
            </a:r>
            <a:r>
              <a:rPr lang="ru-RU" sz="1200" b="1" dirty="0" smtClean="0">
                <a:latin typeface="+mn-lt"/>
                <a:cs typeface="Times New Roman" panose="02020603050405020304" pitchFamily="18" charset="0"/>
              </a:rPr>
              <a:t>родителей</a:t>
            </a: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, </a:t>
            </a:r>
            <a:r>
              <a:rPr lang="ru-RU" sz="1200" dirty="0">
                <a:latin typeface="+mn-lt"/>
                <a:cs typeface="Times New Roman" panose="02020603050405020304" pitchFamily="18" charset="0"/>
              </a:rPr>
              <a:t>включая: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основные </a:t>
            </a:r>
            <a:r>
              <a:rPr lang="ru-RU" sz="1200" dirty="0">
                <a:latin typeface="+mn-lt"/>
                <a:cs typeface="Times New Roman" panose="02020603050405020304" pitchFamily="18" charset="0"/>
              </a:rPr>
              <a:t>подходы к сопровождению (основные понятия, ценности, принципы, этапы, правила постановки задач, инструменты, уровни), исходя из различных моделей индивидуального сопровождения (кураторство, наставничество, </a:t>
            </a:r>
            <a:r>
              <a:rPr lang="ru-RU" sz="1200" dirty="0" err="1">
                <a:latin typeface="+mn-lt"/>
                <a:cs typeface="Times New Roman" panose="02020603050405020304" pitchFamily="18" charset="0"/>
              </a:rPr>
              <a:t>постинтернатный</a:t>
            </a:r>
            <a:r>
              <a:rPr lang="ru-RU" sz="1200" dirty="0">
                <a:latin typeface="+mn-lt"/>
                <a:cs typeface="Times New Roman" panose="02020603050405020304" pitchFamily="18" charset="0"/>
              </a:rPr>
              <a:t>  патронат);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рекомендации </a:t>
            </a:r>
            <a:r>
              <a:rPr lang="ru-RU" sz="1200" dirty="0">
                <a:latin typeface="+mn-lt"/>
                <a:cs typeface="Times New Roman" panose="02020603050405020304" pitchFamily="18" charset="0"/>
              </a:rPr>
              <a:t>по проведению оценки </a:t>
            </a: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готовности детей-сирот </a:t>
            </a:r>
            <a:br>
              <a:rPr lang="ru-RU" sz="1200" dirty="0" smtClean="0">
                <a:latin typeface="+mn-lt"/>
                <a:cs typeface="Times New Roman" panose="02020603050405020304" pitchFamily="18" charset="0"/>
              </a:rPr>
            </a:b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и </a:t>
            </a:r>
            <a:r>
              <a:rPr lang="ru-RU" sz="1200" dirty="0">
                <a:latin typeface="+mn-lt"/>
                <a:cs typeface="Times New Roman" panose="02020603050405020304" pitchFamily="18" charset="0"/>
              </a:rPr>
              <a:t>лиц из числа детей-сирот к самостоятельной жизни;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рекомендации </a:t>
            </a:r>
            <a:r>
              <a:rPr lang="ru-RU" sz="1200" dirty="0">
                <a:latin typeface="+mn-lt"/>
                <a:cs typeface="Times New Roman" panose="02020603050405020304" pitchFamily="18" charset="0"/>
              </a:rPr>
              <a:t>по проведению оценки жизненной ситуации </a:t>
            </a: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latin typeface="+mn-lt"/>
                <a:cs typeface="Times New Roman" panose="02020603050405020304" pitchFamily="18" charset="0"/>
              </a:rPr>
            </a:b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детей-сирот </a:t>
            </a:r>
            <a:r>
              <a:rPr lang="ru-RU" sz="1200" dirty="0">
                <a:latin typeface="+mn-lt"/>
                <a:cs typeface="Times New Roman" panose="02020603050405020304" pitchFamily="18" charset="0"/>
              </a:rPr>
              <a:t>и лиц из числа детей-сирот;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рекомендации </a:t>
            </a:r>
            <a:r>
              <a:rPr lang="ru-RU" sz="1200" dirty="0">
                <a:latin typeface="+mn-lt"/>
                <a:cs typeface="Times New Roman" panose="02020603050405020304" pitchFamily="18" charset="0"/>
              </a:rPr>
              <a:t>к оценке участия детей-сирот и лиц </a:t>
            </a: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из числа </a:t>
            </a:r>
            <a:br>
              <a:rPr lang="ru-RU" sz="1200" dirty="0" smtClean="0">
                <a:latin typeface="+mn-lt"/>
                <a:cs typeface="Times New Roman" panose="02020603050405020304" pitchFamily="18" charset="0"/>
              </a:rPr>
            </a:b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детей-сирот </a:t>
            </a:r>
            <a:r>
              <a:rPr lang="ru-RU" sz="1200" dirty="0">
                <a:latin typeface="+mn-lt"/>
                <a:cs typeface="Times New Roman" panose="02020603050405020304" pitchFamily="18" charset="0"/>
              </a:rPr>
              <a:t>в решении проблем;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рекомендации </a:t>
            </a:r>
            <a:r>
              <a:rPr lang="ru-RU" sz="1200" dirty="0">
                <a:latin typeface="+mn-lt"/>
                <a:cs typeface="Times New Roman" panose="02020603050405020304" pitchFamily="18" charset="0"/>
              </a:rPr>
              <a:t>к оценке эффективности сопровождения</a:t>
            </a: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.</a:t>
            </a:r>
            <a:endParaRPr lang="ru-RU" sz="1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52823" y="1095375"/>
            <a:ext cx="3003840" cy="22621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1200" b="1" dirty="0" smtClean="0">
                <a:latin typeface="+mn-lt"/>
                <a:cs typeface="Times New Roman" panose="02020603050405020304" pitchFamily="18" charset="0"/>
              </a:rPr>
              <a:t>Рекомендации </a:t>
            </a:r>
            <a:r>
              <a:rPr lang="ru-RU" sz="1200" b="1" dirty="0">
                <a:latin typeface="+mn-lt"/>
                <a:cs typeface="Times New Roman" panose="02020603050405020304" pitchFamily="18" charset="0"/>
              </a:rPr>
              <a:t>по развитию региональных систем сопровождения</a:t>
            </a:r>
            <a:r>
              <a:rPr lang="ru-RU" sz="1200" dirty="0">
                <a:latin typeface="+mn-lt"/>
                <a:cs typeface="Times New Roman" panose="02020603050405020304" pitchFamily="18" charset="0"/>
              </a:rPr>
              <a:t>: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основные </a:t>
            </a:r>
            <a:r>
              <a:rPr lang="ru-RU" sz="1200" dirty="0">
                <a:latin typeface="+mn-lt"/>
                <a:cs typeface="Times New Roman" panose="02020603050405020304" pitchFamily="18" charset="0"/>
              </a:rPr>
              <a:t>подходы к развитию региональной системы сопровождения;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этапы </a:t>
            </a:r>
            <a:r>
              <a:rPr lang="ru-RU" sz="1200" dirty="0">
                <a:latin typeface="+mn-lt"/>
                <a:cs typeface="Times New Roman" panose="02020603050405020304" pitchFamily="18" charset="0"/>
              </a:rPr>
              <a:t>развития региональной системы;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взаимодействие </a:t>
            </a:r>
            <a:r>
              <a:rPr lang="ru-RU" sz="1200" dirty="0">
                <a:latin typeface="+mn-lt"/>
                <a:cs typeface="Times New Roman" panose="02020603050405020304" pitchFamily="18" charset="0"/>
              </a:rPr>
              <a:t>органов опеки </a:t>
            </a: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и попечительства</a:t>
            </a:r>
            <a:r>
              <a:rPr lang="ru-RU" sz="1200" dirty="0">
                <a:latin typeface="+mn-lt"/>
                <a:cs typeface="Times New Roman" panose="02020603050405020304" pitchFamily="18" charset="0"/>
              </a:rPr>
              <a:t>, организаций для детей-сирот и детей, оставшихся без попечения родителей, служб сопровождения замещающих семей </a:t>
            </a: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и </a:t>
            </a:r>
            <a:r>
              <a:rPr lang="ru-RU" sz="1200" dirty="0" err="1" smtClean="0">
                <a:latin typeface="+mn-lt"/>
                <a:cs typeface="Times New Roman" panose="02020603050405020304" pitchFamily="18" charset="0"/>
              </a:rPr>
              <a:t>постинтернатного</a:t>
            </a: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+mn-lt"/>
                <a:cs typeface="Times New Roman" panose="02020603050405020304" pitchFamily="18" charset="0"/>
              </a:rPr>
              <a:t>сопровождения.</a:t>
            </a:r>
          </a:p>
        </p:txBody>
      </p:sp>
    </p:spTree>
    <p:extLst>
      <p:ext uri="{BB962C8B-B14F-4D97-AF65-F5344CB8AC3E}">
        <p14:creationId xmlns:p14="http://schemas.microsoft.com/office/powerpoint/2010/main" val="361744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43;p25"/>
          <p:cNvPicPr preferRelativeResize="0"/>
          <p:nvPr/>
        </p:nvPicPr>
        <p:blipFill rotWithShape="1">
          <a:blip r:embed="rId3">
            <a:alphaModFix/>
          </a:blip>
          <a:srcRect l="44112" t="20665"/>
          <a:stretch/>
        </p:blipFill>
        <p:spPr>
          <a:xfrm>
            <a:off x="6290598" y="2865120"/>
            <a:ext cx="2853401" cy="22783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43;p25"/>
          <p:cNvPicPr preferRelativeResize="0"/>
          <p:nvPr/>
        </p:nvPicPr>
        <p:blipFill rotWithShape="1">
          <a:blip r:embed="rId3">
            <a:alphaModFix/>
          </a:blip>
          <a:srcRect r="71574" b="55420"/>
          <a:stretch/>
        </p:blipFill>
        <p:spPr>
          <a:xfrm>
            <a:off x="4" y="-3"/>
            <a:ext cx="1799522" cy="1587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41971" y="2084275"/>
            <a:ext cx="460058" cy="46005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41973" y="3573006"/>
            <a:ext cx="460056" cy="46005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A673CAE-9874-48D5-BA6D-896309AC3703}"/>
              </a:ext>
            </a:extLst>
          </p:cNvPr>
          <p:cNvSpPr/>
          <p:nvPr/>
        </p:nvSpPr>
        <p:spPr>
          <a:xfrm>
            <a:off x="2844007" y="2571750"/>
            <a:ext cx="34559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rPr>
              <a:t>www.fcprc.ru</a:t>
            </a:r>
            <a:endParaRPr lang="ru-RU" sz="2000" b="1" dirty="0">
              <a:solidFill>
                <a:schemeClr val="bg2"/>
              </a:solidFill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rPr>
              <a:t>opeca@fcprc.ru</a:t>
            </a:r>
            <a:endParaRPr lang="ru-RU" sz="2000" b="1" dirty="0">
              <a:solidFill>
                <a:schemeClr val="bg2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4CD771-C3BC-49D1-9E3E-848992729B4E}"/>
              </a:ext>
            </a:extLst>
          </p:cNvPr>
          <p:cNvSpPr txBox="1"/>
          <p:nvPr/>
        </p:nvSpPr>
        <p:spPr>
          <a:xfrm>
            <a:off x="1817914" y="4057926"/>
            <a:ext cx="55081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buClrTx/>
              <a:defRPr/>
            </a:pPr>
            <a:r>
              <a:rPr lang="ru-RU" sz="2000" b="1" dirty="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rPr>
              <a:t>+7 (499) 444 08 06 доб. 100-03, 100-05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560" y="373311"/>
            <a:ext cx="1706880" cy="12061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250</Words>
  <Application>Microsoft Office PowerPoint</Application>
  <PresentationFormat>Экран (16:9)</PresentationFormat>
  <Paragraphs>42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Oswald</vt:lpstr>
      <vt:lpstr>Roboto</vt:lpstr>
      <vt:lpstr>Times New Roman</vt:lpstr>
      <vt:lpstr>Geometric</vt:lpstr>
      <vt:lpstr>Презентация PowerPoint</vt:lpstr>
      <vt:lpstr>Численность специалистов служб сопровождения  и их методическое сопровождение </vt:lpstr>
      <vt:lpstr>Численность специалистов служб сопровождения,  прошедших повышение квалификации в 2017–2019 годах</vt:lpstr>
      <vt:lpstr>Потребность руководителей и специалистов служб сопровождения  в повышении компетенций </vt:lpstr>
      <vt:lpstr>Вопросы, по которым специалисты служб сопровождения обращаются в орган исполнительной власти субъекта Российской Федерации или ресурсный центр </vt:lpstr>
      <vt:lpstr>Конструктор типовой программы сопровождения детей-сирот и детей, оставшихся без попечения родителей, лиц из числа детей-сирот и детей, оставшихся без попечения родителей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Пользователь Windows</cp:lastModifiedBy>
  <cp:revision>131</cp:revision>
  <dcterms:modified xsi:type="dcterms:W3CDTF">2020-12-08T11:43:42Z</dcterms:modified>
</cp:coreProperties>
</file>