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06" r:id="rId2"/>
    <p:sldId id="2913" r:id="rId3"/>
    <p:sldId id="2919" r:id="rId4"/>
    <p:sldId id="2921" r:id="rId5"/>
    <p:sldId id="2922" r:id="rId6"/>
    <p:sldId id="2929" r:id="rId7"/>
    <p:sldId id="2930" r:id="rId8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232" userDrawn="1">
          <p15:clr>
            <a:srgbClr val="A4A3A4"/>
          </p15:clr>
        </p15:guide>
        <p15:guide id="3" orient="horz" pos="4122">
          <p15:clr>
            <a:srgbClr val="A4A3A4"/>
          </p15:clr>
        </p15:guide>
        <p15:guide id="4" pos="292">
          <p15:clr>
            <a:srgbClr val="A4A3A4"/>
          </p15:clr>
        </p15:guide>
        <p15:guide id="5" pos="7383">
          <p15:clr>
            <a:srgbClr val="A4A3A4"/>
          </p15:clr>
        </p15:guide>
        <p15:guide id="6" pos="42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Bokareva@IBM" initials="VB" lastIdx="5" clrIdx="0"/>
  <p:cmAuthor id="2" name="Marina.Pochinok" initials="M" lastIdx="1" clrIdx="1"/>
  <p:cmAuthor id="3" name="Darren Hughes" initials="DHU" lastIdx="15" clrIdx="2"/>
  <p:cmAuthor id="4" name="Nikolai Pochinok" initials="NP" lastIdx="1" clrIdx="3"/>
  <p:cmAuthor id="5" name="Артем Маделян" initials="АМ" lastIdx="5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  <a:srgbClr val="D883FF"/>
    <a:srgbClr val="9437FF"/>
    <a:srgbClr val="7030A0"/>
    <a:srgbClr val="000000"/>
    <a:srgbClr val="3E494F"/>
    <a:srgbClr val="E6CEB0"/>
    <a:srgbClr val="99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5" autoAdjust="0"/>
    <p:restoredTop sz="57672" autoAdjust="0"/>
  </p:normalViewPr>
  <p:slideViewPr>
    <p:cSldViewPr snapToGrid="0">
      <p:cViewPr varScale="1">
        <p:scale>
          <a:sx n="54" d="100"/>
          <a:sy n="54" d="100"/>
        </p:scale>
        <p:origin x="1386" y="78"/>
      </p:cViewPr>
      <p:guideLst>
        <p:guide orient="horz" pos="2160"/>
        <p:guide pos="1232"/>
        <p:guide orient="horz" pos="4122"/>
        <p:guide pos="292"/>
        <p:guide pos="7383"/>
        <p:guide pos="42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A94ED-56F1-4CE5-820A-5A19B5C884A3}" type="datetimeFigureOut">
              <a:rPr lang="en-US" smtClean="0">
                <a:latin typeface="Arial" panose="020B0604020202020204" pitchFamily="34" charset="0"/>
              </a:rPr>
              <a:t>10/24/2020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9A211-F8D6-46F1-BB01-49A4B18C6DB9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03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fld id="{05CC16E8-6588-410E-B6A2-DC9825447EC8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fld id="{6DC001FD-7E5C-4189-A490-B6A57896C7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8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Trebuchet MS" panose="020B0603020202020204" pitchFamily="34" charset="0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/>
                </a:solidFill>
              </a:rPr>
              <a:t>В результате выпускники коммуны имеют в арсенале современное ремесло, знают и умеют зарабатывать на жизнь перспективным и позитивным делом. Они востребованы, и успешны.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001FD-7E5C-4189-A490-B6A57896C73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57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Вообще, метафора идеи – вместо старого протеза руки обеспечить ампутанта современным бионическим устройством ,способным качественно увеличить спектр возможностей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001FD-7E5C-4189-A490-B6A57896C73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79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="1" dirty="0"/>
              <a:t>Организационные ресурсы:</a:t>
            </a:r>
          </a:p>
          <a:p>
            <a:r>
              <a:rPr lang="ru-RU" sz="1200" dirty="0"/>
              <a:t>поддержка Кружкового движения НТИ</a:t>
            </a:r>
          </a:p>
          <a:p>
            <a:r>
              <a:rPr lang="ru-RU" sz="1200" dirty="0"/>
              <a:t>участие Фонда социального развития «Полдень» (образовательные проекты в детских домах)</a:t>
            </a:r>
          </a:p>
          <a:p>
            <a:r>
              <a:rPr lang="ru-RU" sz="1200" dirty="0"/>
              <a:t>поддержка Комиссии ОП РФ по развитию образования и просветительской деятельности</a:t>
            </a:r>
          </a:p>
          <a:p>
            <a:r>
              <a:rPr lang="ru-RU" sz="1200" dirty="0"/>
              <a:t>поддержка Всероссийской общественной организации «Содружество выпускников детских домов «Дети всей страны»</a:t>
            </a:r>
          </a:p>
          <a:p>
            <a:pPr marL="0" indent="0">
              <a:buNone/>
            </a:pPr>
            <a:r>
              <a:rPr lang="ru-RU" sz="1200" b="1" dirty="0"/>
              <a:t>Потенциальные ресурсы:</a:t>
            </a:r>
          </a:p>
          <a:p>
            <a:r>
              <a:rPr lang="ru-RU" sz="1200" dirty="0"/>
              <a:t>Договоренности о финансировании с </a:t>
            </a:r>
            <a:r>
              <a:rPr lang="en-US" sz="1200" dirty="0"/>
              <a:t>IT-</a:t>
            </a:r>
            <a:r>
              <a:rPr lang="ru-RU" sz="1200" dirty="0"/>
              <a:t>партнерами при поддержке Кружкового движения НТИ</a:t>
            </a:r>
          </a:p>
          <a:p>
            <a:r>
              <a:rPr lang="ru-RU" sz="1200" dirty="0"/>
              <a:t>Вовлечение детских домов с помощью Фонда «Полдень» и «Содружества выпускников детских домов» как инфраструктурных площадок для пилотирования проекта</a:t>
            </a:r>
          </a:p>
          <a:p>
            <a:r>
              <a:rPr lang="ru-RU" sz="1200" dirty="0"/>
              <a:t>Принятие нормативных актов при содействии Комиссии по образованию ОП РФ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001FD-7E5C-4189-A490-B6A57896C7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8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Отмечу, что развитие проекта на средства грантов невозможно ни по срокам ни по бюджетам.</a:t>
            </a:r>
          </a:p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sz="1200" b="1" dirty="0"/>
              <a:t>Сроки подготовки проекта. </a:t>
            </a:r>
            <a:r>
              <a:rPr lang="ru-RU" sz="1200" dirty="0"/>
              <a:t>Работы по подготовке проекта ограничивают возможность его скорейшего запуска. Мы не можем запустить проект раньше чем качественно подготовим программу обучения на полный цикл, решим возможные вопросы с нормативными положениями и законодательством.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b="1" dirty="0"/>
              <a:t>Сроки пилотирования. </a:t>
            </a:r>
            <a:r>
              <a:rPr lang="ru-RU" sz="1200" dirty="0"/>
              <a:t>Пилотный проект рассчитан на 7 полных лет, что обусловлено необходимостью апробации полного цикла программы обучения, а это 4 года программы ДОД (10-14 лет) плюс 3 года программы СПО (15-17 лет). Лишь при условии успешного проведения этого семилетнего цикла можно, доработав его по результатам пилотирования, уверенно выводить на следующий этап – масштабирование.</a:t>
            </a:r>
          </a:p>
          <a:p>
            <a:pPr marL="0" indent="0">
              <a:buNone/>
            </a:pPr>
            <a:r>
              <a:rPr lang="ru-RU" sz="1200" b="1" dirty="0"/>
              <a:t>3. Стоимость пилотного проекта. </a:t>
            </a:r>
            <a:r>
              <a:rPr lang="ru-RU" sz="1200" dirty="0"/>
              <a:t>Определяется во-первых его длительностью – см. ограничение выше. Во-вторых, необходимостью пилотировать на нескольких (минимум трех) площадках, а не на одной – для получения статистически значимого результата апробации.</a:t>
            </a:r>
          </a:p>
          <a:p>
            <a:pPr marL="0" indent="0">
              <a:buNone/>
            </a:pPr>
            <a:r>
              <a:rPr lang="ru-RU" sz="1200" dirty="0"/>
              <a:t>4. </a:t>
            </a:r>
            <a:r>
              <a:rPr lang="ru-RU" sz="1200" b="1" dirty="0"/>
              <a:t>Содержание программы обучения </a:t>
            </a:r>
            <a:r>
              <a:rPr lang="ru-RU" sz="1200" dirty="0"/>
              <a:t>(технология обучения). Предварительно ясно, что у детей, на которых рассчитан проект, весьма низок базовый уровень знаний и навыков. Это накладывает ограничения на темпы их обучения, на скорость достижения значимых результатов и методический инструментарий.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001FD-7E5C-4189-A490-B6A57896C7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8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Решаемая проблема является частью страновой проблемы, отраженной в виде одной из Национальных целей в Указе Президента Российской федерации «О национальных целях развития России до 2030 года» от 21 июля 2020 года, а именно </a:t>
            </a:r>
            <a:r>
              <a:rPr lang="ru-RU" sz="1200" b="1" dirty="0"/>
              <a:t>«Возможности для самореализации и развития талантов»</a:t>
            </a:r>
            <a:r>
              <a:rPr lang="ru-RU" sz="1200" dirty="0"/>
              <a:t> с целевым показателем «формирование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</a:t>
            </a:r>
            <a:r>
              <a:rPr lang="ru-RU" sz="1200" b="1" dirty="0"/>
              <a:t>самоопределение и профессиональную ориентацию всех обучающихся».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001FD-7E5C-4189-A490-B6A57896C7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98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/>
          </a:p>
          <a:p>
            <a:r>
              <a:rPr lang="ru-RU" sz="1200" b="0" dirty="0"/>
              <a:t>Предлагаю вам, коллеги, исходя из своего опыта дополнить эту таблицу.</a:t>
            </a:r>
          </a:p>
          <a:p>
            <a:r>
              <a:rPr lang="ru-RU" sz="1200" b="0" dirty="0"/>
              <a:t>Риски</a:t>
            </a:r>
          </a:p>
          <a:p>
            <a:r>
              <a:rPr lang="ru-RU" sz="1200" b="1" dirty="0"/>
              <a:t>Партнер не готов обеспечить </a:t>
            </a:r>
            <a:r>
              <a:rPr lang="ru-RU" sz="1200" dirty="0"/>
              <a:t>полноценное финансирование долгосрочного пилотирования проекта на трех площадках на базе детских домов</a:t>
            </a:r>
          </a:p>
          <a:p>
            <a:r>
              <a:rPr lang="ru-RU" sz="1200" b="1" dirty="0"/>
              <a:t>Обнаруживаются нормативные препятствия </a:t>
            </a:r>
            <a:r>
              <a:rPr lang="ru-RU" sz="1200" dirty="0"/>
              <a:t>для подобной деятельности в детских домах</a:t>
            </a:r>
          </a:p>
          <a:p>
            <a:r>
              <a:rPr lang="ru-RU" sz="1200" b="1" dirty="0"/>
              <a:t>Пилотная версия программы обучения, </a:t>
            </a:r>
            <a:r>
              <a:rPr lang="ru-RU" sz="1200" dirty="0"/>
              <a:t>столкнувшись с недостаточной мотивированностью детей или с низким уровнем их базовой подготовки, не сможет в предполагаемые сроки вывести воспитанников на уровень, позволяющий им начать решать производственные задачи</a:t>
            </a:r>
          </a:p>
          <a:p>
            <a:r>
              <a:rPr lang="ru-RU" sz="1200" b="1" dirty="0"/>
              <a:t>Стоимость проекта недооценена, </a:t>
            </a:r>
            <a:r>
              <a:rPr lang="ru-RU" sz="1200" dirty="0"/>
              <a:t>смета начинает выходить за рамки предварительной оценки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001FD-7E5C-4189-A490-B6A57896C7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47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001FD-7E5C-4189-A490-B6A57896C7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1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31051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52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189A008C-DE94-473E-9206-C741D3B04BB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1" i="0" baseline="0" dirty="0">
              <a:latin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75" y="1562099"/>
            <a:ext cx="11252200" cy="40687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Trebuchet MS" panose="020B0603020202020204" pitchFamily="34" charset="0"/>
              </a:defRPr>
            </a:lvl1pPr>
            <a:lvl2pPr>
              <a:defRPr>
                <a:latin typeface="Arial" panose="020B0604020202020204" pitchFamily="34" charset="0"/>
                <a:sym typeface="Trebuchet MS" panose="020B0603020202020204" pitchFamily="34" charset="0"/>
              </a:defRPr>
            </a:lvl2pPr>
            <a:lvl3pPr>
              <a:defRPr>
                <a:latin typeface="Arial" panose="020B0604020202020204" pitchFamily="34" charset="0"/>
                <a:sym typeface="Trebuchet MS" panose="020B0603020202020204" pitchFamily="34" charset="0"/>
              </a:defRPr>
            </a:lvl3pPr>
            <a:lvl4pPr>
              <a:defRPr>
                <a:latin typeface="Arial" panose="020B0604020202020204" pitchFamily="34" charset="0"/>
                <a:sym typeface="Trebuchet MS" panose="020B0603020202020204" pitchFamily="34" charset="0"/>
              </a:defRPr>
            </a:lvl4pPr>
            <a:lvl5pPr>
              <a:defRPr>
                <a:latin typeface="Arial" panose="020B0604020202020204" pitchFamily="34" charset="0"/>
                <a:sym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468375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68375" y="388626"/>
            <a:ext cx="11252138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  <a:latin typeface="Arial" panose="020B0604020202020204" pitchFamily="34" charset="0"/>
                <a:sym typeface="Trebuchet MS" panose="020B0603020202020204" pitchFamily="34" charset="0"/>
              </a:defRPr>
            </a:lvl1pPr>
            <a:lvl2pPr marL="457189" indent="0">
              <a:buFont typeface="Arial" panose="020B0604020202020204" pitchFamily="34" charset="0"/>
              <a:buNone/>
              <a:defRPr/>
            </a:lvl2pPr>
            <a:lvl3pPr marL="914377" indent="0">
              <a:buFont typeface="Arial" panose="020B0604020202020204" pitchFamily="34" charset="0"/>
              <a:buNone/>
              <a:defRPr/>
            </a:lvl3pPr>
            <a:lvl4pPr marL="1371566" indent="0">
              <a:buFont typeface="Arial" panose="020B0604020202020204" pitchFamily="34" charset="0"/>
              <a:buNone/>
              <a:defRPr/>
            </a:lvl4pPr>
            <a:lvl5pPr marL="182875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0956131" y="6522250"/>
            <a:ext cx="4452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ADFAACA-6A63-4FF6-B417-AB12268D3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11CCA55-8854-4CAC-B171-FB39D51D3FE7}"/>
              </a:ext>
            </a:extLst>
          </p:cNvPr>
          <p:cNvSpPr txBox="1">
            <a:spLocks/>
          </p:cNvSpPr>
          <p:nvPr userDrawn="1"/>
        </p:nvSpPr>
        <p:spPr>
          <a:xfrm>
            <a:off x="366775" y="6208863"/>
            <a:ext cx="3155656" cy="3689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00B0F0"/>
                </a:solidFill>
                <a:latin typeface="Arial Black" panose="020B0A04020102020204" pitchFamily="34" charset="0"/>
              </a:rPr>
              <a:t>IT-</a:t>
            </a:r>
            <a:r>
              <a:rPr lang="ru-RU" sz="1800" dirty="0">
                <a:solidFill>
                  <a:srgbClr val="00B0F0"/>
                </a:solidFill>
                <a:latin typeface="Arial Black" panose="020B0A04020102020204" pitchFamily="34" charset="0"/>
              </a:rPr>
              <a:t>коммуна </a:t>
            </a:r>
            <a:r>
              <a:rPr lang="en-US" sz="1800" dirty="0">
                <a:solidFill>
                  <a:srgbClr val="00B0F0"/>
                </a:solidFill>
                <a:latin typeface="Arial Black" panose="020B0A04020102020204" pitchFamily="34" charset="0"/>
              </a:rPr>
              <a:t>XXI </a:t>
            </a:r>
            <a:r>
              <a:rPr lang="ru-RU" sz="1800" dirty="0">
                <a:solidFill>
                  <a:srgbClr val="00B0F0"/>
                </a:solidFill>
                <a:latin typeface="Arial Black" panose="020B0A04020102020204" pitchFamily="34" charset="0"/>
              </a:rPr>
              <a:t>век </a:t>
            </a:r>
          </a:p>
        </p:txBody>
      </p:sp>
    </p:spTree>
    <p:extLst>
      <p:ext uri="{BB962C8B-B14F-4D97-AF65-F5344CB8AC3E}">
        <p14:creationId xmlns:p14="http://schemas.microsoft.com/office/powerpoint/2010/main" val="4180820529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78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Arial" panose="020B0604020202020204" pitchFamily="34" charset="0"/>
              <a:sym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75" y="649137"/>
            <a:ext cx="11252138" cy="4431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75" y="1562099"/>
            <a:ext cx="11252200" cy="40687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468375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68375" y="388626"/>
            <a:ext cx="11252138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457189" indent="0">
              <a:buFont typeface="Arial" panose="020B0604020202020204" pitchFamily="34" charset="0"/>
              <a:buNone/>
              <a:defRPr/>
            </a:lvl2pPr>
            <a:lvl3pPr marL="914377" indent="0">
              <a:buFont typeface="Arial" panose="020B0604020202020204" pitchFamily="34" charset="0"/>
              <a:buNone/>
              <a:defRPr/>
            </a:lvl3pPr>
            <a:lvl4pPr marL="1371566" indent="0">
              <a:buFont typeface="Arial" panose="020B0604020202020204" pitchFamily="34" charset="0"/>
              <a:buNone/>
              <a:defRPr/>
            </a:lvl4pPr>
            <a:lvl5pPr marL="182875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0956131" y="6522250"/>
            <a:ext cx="4452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C443635-786C-4F10-83CA-36D4F8214CDF}"/>
              </a:ext>
            </a:extLst>
          </p:cNvPr>
          <p:cNvSpPr txBox="1">
            <a:spLocks/>
          </p:cNvSpPr>
          <p:nvPr userDrawn="1"/>
        </p:nvSpPr>
        <p:spPr>
          <a:xfrm>
            <a:off x="366775" y="6372061"/>
            <a:ext cx="1909700" cy="3003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00B0F0"/>
                </a:solidFill>
                <a:latin typeface="Arial Black" panose="020B0A04020102020204" pitchFamily="34" charset="0"/>
              </a:rPr>
              <a:t>IT-</a:t>
            </a:r>
            <a:r>
              <a:rPr lang="ru-RU" sz="1200" dirty="0">
                <a:solidFill>
                  <a:srgbClr val="00B0F0"/>
                </a:solidFill>
                <a:latin typeface="Arial Black" panose="020B0A04020102020204" pitchFamily="34" charset="0"/>
              </a:rPr>
              <a:t>коммуна </a:t>
            </a:r>
            <a:r>
              <a:rPr lang="en-US" sz="1200" dirty="0">
                <a:solidFill>
                  <a:srgbClr val="00B0F0"/>
                </a:solidFill>
                <a:latin typeface="Arial Black" panose="020B0A04020102020204" pitchFamily="34" charset="0"/>
              </a:rPr>
              <a:t>XXI </a:t>
            </a:r>
            <a:r>
              <a:rPr lang="ru-RU" sz="1200" dirty="0">
                <a:solidFill>
                  <a:srgbClr val="00B0F0"/>
                </a:solidFill>
                <a:latin typeface="Arial Black" panose="020B0A04020102020204" pitchFamily="34" charset="0"/>
              </a:rPr>
              <a:t>век </a:t>
            </a:r>
          </a:p>
        </p:txBody>
      </p:sp>
    </p:spTree>
    <p:extLst>
      <p:ext uri="{BB962C8B-B14F-4D97-AF65-F5344CB8AC3E}">
        <p14:creationId xmlns:p14="http://schemas.microsoft.com/office/powerpoint/2010/main" val="300075788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heme" Target="../theme/them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660215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38" name="Слайд think-cell" r:id="rId7" imgW="359" imgH="358" progId="TCLayout.ActiveDocument.1">
                  <p:embed/>
                </p:oleObj>
              </mc:Choice>
              <mc:Fallback>
                <p:oleObj name="Слайд think-cell" r:id="rId7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4526BEB8-B332-4D0F-B3E2-D415BBE7C57E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 dirty="0">
              <a:latin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75" y="649137"/>
            <a:ext cx="10781377" cy="4431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номер слайда"/>
          <p:cNvSpPr txBox="1">
            <a:spLocks/>
          </p:cNvSpPr>
          <p:nvPr userDrawn="1"/>
        </p:nvSpPr>
        <p:spPr>
          <a:xfrm>
            <a:off x="11571402" y="6445306"/>
            <a:ext cx="160300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pPr lvl="0" algn="r"/>
              <a:t>‹#›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23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</p:sldLayoutIdLst>
  <p:transition spd="slow">
    <p:wipe dir="r"/>
  </p:transition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en-US" sz="3200" b="1" kern="0" spc="-151" dirty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Trebuchet MS" panose="020B0603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9.xml"/><Relationship Id="rId7" Type="http://schemas.openxmlformats.org/officeDocument/2006/relationships/oleObject" Target="../embeddings/oleObject4.bin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1.xml"/><Relationship Id="rId7" Type="http://schemas.openxmlformats.org/officeDocument/2006/relationships/oleObject" Target="../embeddings/oleObject5.bin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человек, внутренний, мужчин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99E38F6B-83BA-4135-B07A-7535BEB239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916"/>
            <a:ext cx="12215399" cy="688191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37171A0-7567-4312-BD7B-2204F4356F99}"/>
              </a:ext>
            </a:extLst>
          </p:cNvPr>
          <p:cNvSpPr/>
          <p:nvPr/>
        </p:nvSpPr>
        <p:spPr>
          <a:xfrm>
            <a:off x="-1" y="-23916"/>
            <a:ext cx="12215399" cy="6865484"/>
          </a:xfrm>
          <a:prstGeom prst="rect">
            <a:avLst/>
          </a:prstGeom>
          <a:solidFill>
            <a:srgbClr val="00153E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DD112B39-4DB9-4714-8BDC-77FD31A4FCD6}"/>
              </a:ext>
            </a:extLst>
          </p:cNvPr>
          <p:cNvSpPr txBox="1">
            <a:spLocks/>
          </p:cNvSpPr>
          <p:nvPr/>
        </p:nvSpPr>
        <p:spPr>
          <a:xfrm>
            <a:off x="689934" y="571499"/>
            <a:ext cx="10835527" cy="1035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>
                <a:solidFill>
                  <a:srgbClr val="00B0F0"/>
                </a:solidFill>
                <a:latin typeface="Arial Black" panose="020B0A04020102020204" pitchFamily="34" charset="0"/>
              </a:rPr>
              <a:t>IT-</a:t>
            </a:r>
            <a:r>
              <a:rPr lang="ru-RU" sz="6600" dirty="0">
                <a:solidFill>
                  <a:srgbClr val="00B0F0"/>
                </a:solidFill>
                <a:latin typeface="Arial Black" panose="020B0A04020102020204" pitchFamily="34" charset="0"/>
              </a:rPr>
              <a:t>коммуна </a:t>
            </a:r>
            <a:r>
              <a:rPr lang="en-US" sz="6600" dirty="0">
                <a:solidFill>
                  <a:srgbClr val="00B0F0"/>
                </a:solidFill>
                <a:latin typeface="Arial Black" panose="020B0A04020102020204" pitchFamily="34" charset="0"/>
              </a:rPr>
              <a:t>XXI </a:t>
            </a:r>
            <a:r>
              <a:rPr lang="ru-RU" sz="6600" dirty="0">
                <a:solidFill>
                  <a:srgbClr val="00B0F0"/>
                </a:solidFill>
                <a:latin typeface="Arial Black" panose="020B0A04020102020204" pitchFamily="34" charset="0"/>
              </a:rPr>
              <a:t>век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E5A5A31-2741-48CF-A21A-70E85928C11A}"/>
              </a:ext>
            </a:extLst>
          </p:cNvPr>
          <p:cNvSpPr/>
          <p:nvPr/>
        </p:nvSpPr>
        <p:spPr>
          <a:xfrm>
            <a:off x="6313713" y="-23916"/>
            <a:ext cx="5901685" cy="6865484"/>
          </a:xfrm>
          <a:prstGeom prst="rect">
            <a:avLst/>
          </a:prstGeom>
          <a:solidFill>
            <a:srgbClr val="00153E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7EE31207-BFB4-4F78-BAF1-665843DADA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944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415" name="Слайд think-cell" r:id="rId7" imgW="425" imgH="424" progId="TCLayout.ActiveDocument.1">
                  <p:embed/>
                </p:oleObj>
              </mc:Choice>
              <mc:Fallback>
                <p:oleObj name="Слайд think-cell" r:id="rId7" imgW="425" imgH="424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:a16="http://schemas.microsoft.com/office/drawing/2014/main" id="{7EE31207-BFB4-4F78-BAF1-665843DADA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7CE42C53-920E-4CFD-9894-B08AE32CC4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3600" b="1" dirty="0">
              <a:latin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6F631160-2F75-4655-9BA2-1F87A52EC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442" y="2202471"/>
            <a:ext cx="5277087" cy="4163206"/>
          </a:xfrm>
        </p:spPr>
        <p:txBody>
          <a:bodyPr numCol="1" spcCol="180000"/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Основание детских коммун вокруг позитивного 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дела - освоения и применения прикладного программирования в актуальных направлениях: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- на базе детских домов; 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- при поддержке </a:t>
            </a:r>
            <a:r>
              <a:rPr lang="en-US" sz="1800" dirty="0">
                <a:solidFill>
                  <a:schemeClr val="bg1"/>
                </a:solidFill>
              </a:rPr>
              <a:t>IT-</a:t>
            </a:r>
            <a:r>
              <a:rPr lang="ru-RU" sz="1800" dirty="0">
                <a:solidFill>
                  <a:schemeClr val="bg1"/>
                </a:solidFill>
              </a:rPr>
              <a:t>компаний (оборудование, обучение, задачи);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- с применением опыта коммун А. Макаренко; 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- с решением практических задач и выходом 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на самоокупаемость.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Воспитанники детского дома погружаются 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в практическое освоение программирования путем ежедневных занятий с наставниками в нескольких разновозрастных группах (звеньях по 5-10 чел). 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8FDD03A0-CDBB-4AEE-BFDD-933F0FDA3819}"/>
              </a:ext>
            </a:extLst>
          </p:cNvPr>
          <p:cNvSpPr txBox="1">
            <a:spLocks/>
          </p:cNvSpPr>
          <p:nvPr/>
        </p:nvSpPr>
        <p:spPr>
          <a:xfrm>
            <a:off x="6348882" y="2202471"/>
            <a:ext cx="5277087" cy="4163206"/>
          </a:xfrm>
          <a:prstGeom prst="rect">
            <a:avLst/>
          </a:prstGeom>
        </p:spPr>
        <p:txBody>
          <a:bodyPr numCol="1" spcCol="180000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Программа обучения разрабатывается заранее </a:t>
            </a:r>
            <a:br>
              <a:rPr lang="ru-RU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с расчетом на 7 лет и с учетом характера задач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IT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-партнера. Воспитанники коммуны выходят на решение коммерческих задач партнера\заказчика, начиная частично «отбивать» средства, вложенные в запуск </a:t>
            </a:r>
            <a:br>
              <a:rPr lang="ru-RU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и содержание коммуны и зарабатывая лично.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Воспитанники коммуны также регулярно занимаются прикладным английским, изучают некоторые базовые разделы математики, практикуют шахматы, киберспорт и физкультуру\основы ЗОЖ.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Для дополнительной мотивации используется формат внутренних соревнований, участие в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</a:rPr>
              <a:t>хакатонах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 и других соревнованиях.</a:t>
            </a:r>
          </a:p>
        </p:txBody>
      </p:sp>
    </p:spTree>
    <p:extLst>
      <p:ext uri="{BB962C8B-B14F-4D97-AF65-F5344CB8AC3E}">
        <p14:creationId xmlns:p14="http://schemas.microsoft.com/office/powerpoint/2010/main" val="30892518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388626"/>
            <a:ext cx="11252138" cy="498598"/>
          </a:xfrm>
        </p:spPr>
        <p:txBody>
          <a:bodyPr/>
          <a:lstStyle/>
          <a:p>
            <a:r>
              <a:rPr lang="ru-RU" sz="3600" dirty="0"/>
              <a:t>Метафора проекта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CAA7E0E-6888-43EB-A503-693A4F340F17}"/>
              </a:ext>
            </a:extLst>
          </p:cNvPr>
          <p:cNvSpPr txBox="1">
            <a:spLocks/>
          </p:cNvSpPr>
          <p:nvPr/>
        </p:nvSpPr>
        <p:spPr>
          <a:xfrm>
            <a:off x="4414156" y="-966164"/>
            <a:ext cx="8997044" cy="886402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1" dirty="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endParaRPr lang="ru-RU" sz="1800" b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343BE0-5740-4B5E-AA92-8D3AF459EB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930" b="23324"/>
          <a:stretch/>
        </p:blipFill>
        <p:spPr>
          <a:xfrm rot="2573158">
            <a:off x="626009" y="2874862"/>
            <a:ext cx="6077966" cy="162118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бейсбол, игра&#10;&#10;Автоматически созданное описание">
            <a:extLst>
              <a:ext uri="{FF2B5EF4-FFF2-40B4-BE49-F238E27FC236}">
                <a16:creationId xmlns:a16="http://schemas.microsoft.com/office/drawing/2014/main" id="{040DF5B5-86FA-4926-AA8B-4EBA047DADC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337493">
            <a:off x="6464139" y="1976453"/>
            <a:ext cx="5164607" cy="2905092"/>
          </a:xfrm>
          <a:prstGeom prst="rect">
            <a:avLst/>
          </a:prstGeom>
        </p:spPr>
      </p:pic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7102E71B-E893-434D-AF9A-6AAF4457DB72}"/>
              </a:ext>
            </a:extLst>
          </p:cNvPr>
          <p:cNvSpPr/>
          <p:nvPr/>
        </p:nvSpPr>
        <p:spPr>
          <a:xfrm>
            <a:off x="5294671" y="3229897"/>
            <a:ext cx="1445342" cy="498598"/>
          </a:xfrm>
          <a:prstGeom prst="rightArrow">
            <a:avLst>
              <a:gd name="adj1" fmla="val 2042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4041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374776"/>
            <a:ext cx="11252138" cy="498598"/>
          </a:xfrm>
        </p:spPr>
        <p:txBody>
          <a:bodyPr/>
          <a:lstStyle/>
          <a:p>
            <a:r>
              <a:rPr lang="ru-RU" sz="3600" dirty="0"/>
              <a:t>Ресурсное обеспечение проекта</a:t>
            </a:r>
          </a:p>
        </p:txBody>
      </p:sp>
      <p:pic>
        <p:nvPicPr>
          <p:cNvPr id="1660930" name="Picture 2">
            <a:extLst>
              <a:ext uri="{FF2B5EF4-FFF2-40B4-BE49-F238E27FC236}">
                <a16:creationId xmlns:a16="http://schemas.microsoft.com/office/drawing/2014/main" id="{43B4E3FD-F04A-41CC-B073-9E97BA901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24" y="3980839"/>
            <a:ext cx="2498801" cy="65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0932" name="Picture 4">
            <a:extLst>
              <a:ext uri="{FF2B5EF4-FFF2-40B4-BE49-F238E27FC236}">
                <a16:creationId xmlns:a16="http://schemas.microsoft.com/office/drawing/2014/main" id="{71ED5C64-5600-4B5C-93B7-39706D3EB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64" y="3701191"/>
            <a:ext cx="2638951" cy="104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B0392E5-52CE-4204-8C80-A6526074E4B7}"/>
              </a:ext>
            </a:extLst>
          </p:cNvPr>
          <p:cNvGrpSpPr/>
          <p:nvPr/>
        </p:nvGrpSpPr>
        <p:grpSpPr>
          <a:xfrm>
            <a:off x="1113724" y="1474083"/>
            <a:ext cx="4377538" cy="946809"/>
            <a:chOff x="1113724" y="1775049"/>
            <a:chExt cx="2986032" cy="645843"/>
          </a:xfrm>
        </p:grpSpPr>
        <p:pic>
          <p:nvPicPr>
            <p:cNvPr id="1660936" name="Picture 8">
              <a:extLst>
                <a:ext uri="{FF2B5EF4-FFF2-40B4-BE49-F238E27FC236}">
                  <a16:creationId xmlns:a16="http://schemas.microsoft.com/office/drawing/2014/main" id="{59A99DEF-2289-4C5E-AC52-D70399A34A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13" t="5465" r="27933" b="21434"/>
            <a:stretch/>
          </p:blipFill>
          <p:spPr bwMode="auto">
            <a:xfrm>
              <a:off x="1113724" y="1775049"/>
              <a:ext cx="620658" cy="645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C9322998-FFB3-4F51-8769-000B4D8621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90" t="78012" r="31486" b="12693"/>
            <a:stretch/>
          </p:blipFill>
          <p:spPr bwMode="auto">
            <a:xfrm>
              <a:off x="1875456" y="1987373"/>
              <a:ext cx="2224300" cy="332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868A35A-2A6E-418D-9D16-9F4942DFE55A}"/>
              </a:ext>
            </a:extLst>
          </p:cNvPr>
          <p:cNvGrpSpPr/>
          <p:nvPr/>
        </p:nvGrpSpPr>
        <p:grpSpPr>
          <a:xfrm>
            <a:off x="6304445" y="1554141"/>
            <a:ext cx="4429424" cy="946809"/>
            <a:chOff x="6304445" y="1900477"/>
            <a:chExt cx="2809172" cy="600473"/>
          </a:xfrm>
        </p:grpSpPr>
        <p:pic>
          <p:nvPicPr>
            <p:cNvPr id="1660938" name="Picture 10">
              <a:extLst>
                <a:ext uri="{FF2B5EF4-FFF2-40B4-BE49-F238E27FC236}">
                  <a16:creationId xmlns:a16="http://schemas.microsoft.com/office/drawing/2014/main" id="{2E5449CF-3896-4116-9F10-E95E8B15B8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7" t="85090" r="35385" b="2"/>
            <a:stretch/>
          </p:blipFill>
          <p:spPr bwMode="auto">
            <a:xfrm>
              <a:off x="7070875" y="2066787"/>
              <a:ext cx="2042742" cy="267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241493E9-5C19-4F5F-B4D8-93AA28D589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7" r="35385" b="15228"/>
            <a:stretch/>
          </p:blipFill>
          <p:spPr bwMode="auto">
            <a:xfrm>
              <a:off x="6304445" y="1900477"/>
              <a:ext cx="805272" cy="600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Объект 2">
            <a:extLst>
              <a:ext uri="{FF2B5EF4-FFF2-40B4-BE49-F238E27FC236}">
                <a16:creationId xmlns:a16="http://schemas.microsoft.com/office/drawing/2014/main" id="{7712BC97-9CF9-4A9F-9EC2-669C14AA8201}"/>
              </a:ext>
            </a:extLst>
          </p:cNvPr>
          <p:cNvSpPr txBox="1">
            <a:spLocks/>
          </p:cNvSpPr>
          <p:nvPr/>
        </p:nvSpPr>
        <p:spPr>
          <a:xfrm>
            <a:off x="1113724" y="4780225"/>
            <a:ext cx="4488790" cy="96269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</a:rPr>
              <a:t>Дмитрий Земцов, </a:t>
            </a:r>
            <a:br>
              <a:rPr lang="ru-RU" sz="1800" dirty="0">
                <a:latin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</a:rPr>
              <a:t>лидер рабочей группы Кружкового движения НТИ, Проректор ДВФУ 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47F17AA9-BAA1-4385-B083-FEF4BD7E25CB}"/>
              </a:ext>
            </a:extLst>
          </p:cNvPr>
          <p:cNvSpPr txBox="1">
            <a:spLocks/>
          </p:cNvSpPr>
          <p:nvPr/>
        </p:nvSpPr>
        <p:spPr>
          <a:xfrm>
            <a:off x="6334038" y="4810303"/>
            <a:ext cx="4638762" cy="962693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</a:rPr>
              <a:t>Ольга Чудова,</a:t>
            </a:r>
            <a:br>
              <a:rPr lang="ru-RU" sz="1800" b="1" dirty="0">
                <a:latin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</a:rPr>
              <a:t>директор Фонда социального развития «Полдень» 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A162759F-91D0-48B6-B3F5-0C5C9D26A3D6}"/>
              </a:ext>
            </a:extLst>
          </p:cNvPr>
          <p:cNvSpPr txBox="1">
            <a:spLocks/>
          </p:cNvSpPr>
          <p:nvPr/>
        </p:nvSpPr>
        <p:spPr>
          <a:xfrm>
            <a:off x="1113723" y="2645807"/>
            <a:ext cx="4773833" cy="962694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</a:rPr>
              <a:t>Наталья Кравченко,</a:t>
            </a:r>
            <a:br>
              <a:rPr lang="ru-RU" sz="1800" b="1" dirty="0">
                <a:latin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</a:rPr>
              <a:t>Председатель Комиссии ОП РФ по развитию образования и просветительской деятельности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6D948E2B-4FDB-45C2-97E5-B315B48DD8BF}"/>
              </a:ext>
            </a:extLst>
          </p:cNvPr>
          <p:cNvSpPr txBox="1">
            <a:spLocks/>
          </p:cNvSpPr>
          <p:nvPr/>
        </p:nvSpPr>
        <p:spPr>
          <a:xfrm>
            <a:off x="6304444" y="2645807"/>
            <a:ext cx="5416069" cy="962694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</a:rPr>
              <a:t>Альберт </a:t>
            </a:r>
            <a:r>
              <a:rPr lang="ru-RU" sz="1800" b="1" dirty="0" err="1">
                <a:latin typeface="Arial" panose="020B0604020202020204" pitchFamily="34" charset="0"/>
              </a:rPr>
              <a:t>Сарбалаев</a:t>
            </a:r>
            <a:r>
              <a:rPr lang="ru-RU" sz="1800" b="1" dirty="0">
                <a:latin typeface="Arial" panose="020B0604020202020204" pitchFamily="34" charset="0"/>
              </a:rPr>
              <a:t>,</a:t>
            </a:r>
            <a:br>
              <a:rPr lang="ru-RU" sz="1800" b="1" dirty="0">
                <a:latin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</a:rPr>
              <a:t>Председатель ВОО «Содружество выпускников детских домов «Дети </a:t>
            </a:r>
            <a:r>
              <a:rPr lang="ru-RU" sz="1800" dirty="0" err="1">
                <a:latin typeface="Arial" panose="020B0604020202020204" pitchFamily="34" charset="0"/>
              </a:rPr>
              <a:t>всеи</a:t>
            </a:r>
            <a:r>
              <a:rPr lang="ru-RU" sz="1800" dirty="0">
                <a:latin typeface="Arial" panose="020B0604020202020204" pitchFamily="34" charset="0"/>
              </a:rPr>
              <a:t>̆ страны»</a:t>
            </a:r>
          </a:p>
        </p:txBody>
      </p:sp>
    </p:spTree>
    <p:extLst>
      <p:ext uri="{BB962C8B-B14F-4D97-AF65-F5344CB8AC3E}">
        <p14:creationId xmlns:p14="http://schemas.microsoft.com/office/powerpoint/2010/main" val="1634199270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144135"/>
            <a:ext cx="11252138" cy="7292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dirty="0"/>
              <a:t>Ограничения  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1C246B3-0C32-4820-BCAB-00D887D6830A}"/>
              </a:ext>
            </a:extLst>
          </p:cNvPr>
          <p:cNvSpPr txBox="1">
            <a:spLocks/>
          </p:cNvSpPr>
          <p:nvPr/>
        </p:nvSpPr>
        <p:spPr>
          <a:xfrm>
            <a:off x="468377" y="1561851"/>
            <a:ext cx="5301278" cy="255295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ru-RU" sz="1800" b="1" dirty="0">
                <a:latin typeface="Arial" panose="020B0604020202020204" pitchFamily="34" charset="0"/>
              </a:rPr>
              <a:t>Сроки подготовки проекта. </a:t>
            </a:r>
            <a:r>
              <a:rPr lang="ru-RU" sz="1800" dirty="0">
                <a:latin typeface="Arial" panose="020B0604020202020204" pitchFamily="34" charset="0"/>
              </a:rPr>
              <a:t>Работы по подготовке проекта ограничивают возможность его скорейшего запуска. </a:t>
            </a:r>
          </a:p>
          <a:p>
            <a:pPr marL="342900" indent="-342900">
              <a:buFont typeface="+mj-lt"/>
              <a:buAutoNum type="arabicPeriod"/>
            </a:pPr>
            <a:endParaRPr lang="ru-RU" sz="1800" dirty="0"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b="1" dirty="0">
                <a:latin typeface="Arial" panose="020B0604020202020204" pitchFamily="34" charset="0"/>
              </a:rPr>
              <a:t>Сроки пилотирования. </a:t>
            </a:r>
            <a:r>
              <a:rPr lang="ru-RU" sz="1800" dirty="0">
                <a:latin typeface="Arial" panose="020B0604020202020204" pitchFamily="34" charset="0"/>
              </a:rPr>
              <a:t>Пилотный проект рассчитан на 7 полных лет, что обусловлено необходимостью апробации полного цикла программы обучения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865D1A83-12DC-4328-97B5-0093A8C7D589}"/>
              </a:ext>
            </a:extLst>
          </p:cNvPr>
          <p:cNvSpPr txBox="1">
            <a:spLocks/>
          </p:cNvSpPr>
          <p:nvPr/>
        </p:nvSpPr>
        <p:spPr>
          <a:xfrm>
            <a:off x="6096000" y="1561851"/>
            <a:ext cx="5624513" cy="255295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</a:rPr>
              <a:t>3. Стоимость пилотного проекта. </a:t>
            </a:r>
            <a:r>
              <a:rPr lang="ru-RU" sz="1800" dirty="0">
                <a:latin typeface="Arial" panose="020B0604020202020204" pitchFamily="34" charset="0"/>
              </a:rPr>
              <a:t>Определяется его длительностью и необходимостью пилотировать на минимум трех площадках 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</a:rPr>
              <a:t>4. </a:t>
            </a:r>
            <a:r>
              <a:rPr lang="ru-RU" sz="1800" b="1" dirty="0">
                <a:latin typeface="Arial" panose="020B0604020202020204" pitchFamily="34" charset="0"/>
              </a:rPr>
              <a:t>Содержание программы обучения </a:t>
            </a:r>
            <a:r>
              <a:rPr lang="ru-RU" sz="1800" dirty="0">
                <a:latin typeface="Arial" panose="020B0604020202020204" pitchFamily="34" charset="0"/>
              </a:rPr>
              <a:t>(технология обучения). базовый уровень знаний и навыков накладывает ограничения на темпы их обучения и методический инструментарий.</a:t>
            </a:r>
          </a:p>
        </p:txBody>
      </p:sp>
    </p:spTree>
    <p:extLst>
      <p:ext uri="{BB962C8B-B14F-4D97-AF65-F5344CB8AC3E}">
        <p14:creationId xmlns:p14="http://schemas.microsoft.com/office/powerpoint/2010/main" val="391588189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88735"/>
            <a:ext cx="11252138" cy="7292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dirty="0"/>
              <a:t>Системные Эффекты от реализации проекта   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994979D-7D36-43F3-BCDF-9FF6C5D45373}"/>
              </a:ext>
            </a:extLst>
          </p:cNvPr>
          <p:cNvSpPr txBox="1">
            <a:spLocks/>
          </p:cNvSpPr>
          <p:nvPr/>
        </p:nvSpPr>
        <p:spPr>
          <a:xfrm>
            <a:off x="468375" y="2261135"/>
            <a:ext cx="10850934" cy="1684421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</a:rPr>
              <a:t>Успех проекта продемонстрирует стране новый способ и уровень результативности работы с воспитанниками детдомов и создаст технологию обучения-воспитания детдомовцев, которую можно будет настроить под другие сферы профессиональной деятельности помимо </a:t>
            </a:r>
            <a:r>
              <a:rPr lang="en-US" sz="2400" dirty="0">
                <a:latin typeface="Arial" panose="020B0604020202020204" pitchFamily="34" charset="0"/>
              </a:rPr>
              <a:t>IT</a:t>
            </a:r>
            <a:r>
              <a:rPr lang="ru-RU" sz="24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2567985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88735"/>
            <a:ext cx="11252138" cy="7292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/>
              <a:t>SWOT-</a:t>
            </a:r>
            <a:r>
              <a:rPr lang="ru-RU" sz="3600" dirty="0"/>
              <a:t>АНАЛИЗ ПРОЕКТА 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18487B5C-22F8-4215-9A70-227E8AB2C73A}"/>
              </a:ext>
            </a:extLst>
          </p:cNvPr>
          <p:cNvGrpSpPr/>
          <p:nvPr/>
        </p:nvGrpSpPr>
        <p:grpSpPr>
          <a:xfrm>
            <a:off x="468375" y="1358900"/>
            <a:ext cx="11015738" cy="4635501"/>
            <a:chOff x="1371599" y="1089237"/>
            <a:chExt cx="10112514" cy="5361002"/>
          </a:xfrm>
        </p:grpSpPr>
        <p:sp>
          <p:nvSpPr>
            <p:cNvPr id="2" name="Заголовок 1">
              <a:extLst>
                <a:ext uri="{FF2B5EF4-FFF2-40B4-BE49-F238E27FC236}">
                  <a16:creationId xmlns:a16="http://schemas.microsoft.com/office/drawing/2014/main" id="{E9C18950-472B-467F-87C3-1A5055CC60A6}"/>
                </a:ext>
              </a:extLst>
            </p:cNvPr>
            <p:cNvSpPr txBox="1">
              <a:spLocks/>
            </p:cNvSpPr>
            <p:nvPr/>
          </p:nvSpPr>
          <p:spPr>
            <a:xfrm>
              <a:off x="1371599" y="1089237"/>
              <a:ext cx="4956314" cy="255566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ru-RU" sz="1800" b="1" dirty="0">
                  <a:latin typeface="Arial" panose="020B0604020202020204" pitchFamily="34" charset="0"/>
                </a:rPr>
                <a:t>РЕСУРСЫ проекта (</a:t>
              </a:r>
              <a:r>
                <a:rPr lang="en-US" sz="1800" b="1" dirty="0">
                  <a:latin typeface="Arial" panose="020B0604020202020204" pitchFamily="34" charset="0"/>
                </a:rPr>
                <a:t>Strength</a:t>
              </a:r>
              <a:r>
                <a:rPr lang="ru-RU" sz="1800" b="1" dirty="0">
                  <a:latin typeface="Arial" panose="020B0604020202020204" pitchFamily="34" charset="0"/>
                </a:rPr>
                <a:t>)</a:t>
              </a:r>
            </a:p>
            <a:p>
              <a:pPr marL="88900" indent="-88900" algn="l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800" dirty="0">
                  <a:latin typeface="Arial" panose="020B0604020202020204" pitchFamily="34" charset="0"/>
                </a:rPr>
                <a:t>Знания опыт и связи Кружкового движения</a:t>
              </a:r>
            </a:p>
            <a:p>
              <a:pPr marL="88900" indent="-88900" algn="l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Arial" panose="020B0604020202020204" pitchFamily="34" charset="0"/>
                </a:rPr>
                <a:t>IT-</a:t>
              </a:r>
              <a:r>
                <a:rPr lang="ru-RU" sz="1800" dirty="0">
                  <a:latin typeface="Arial" panose="020B0604020202020204" pitchFamily="34" charset="0"/>
                </a:rPr>
                <a:t>партнеры: оборудование, обучающие методики, наставники (не педагоги)</a:t>
              </a:r>
            </a:p>
            <a:p>
              <a:pPr marL="88900" indent="-88900" algn="l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800" dirty="0">
                  <a:latin typeface="Arial" panose="020B0604020202020204" pitchFamily="34" charset="0"/>
                </a:rPr>
                <a:t>Фонд Полдень со опытом и связями в ДД</a:t>
              </a:r>
            </a:p>
            <a:p>
              <a:pPr marL="88900" indent="-88900" algn="l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800" dirty="0">
                  <a:latin typeface="Arial" panose="020B0604020202020204" pitchFamily="34" charset="0"/>
                </a:rPr>
                <a:t>Синергия усилий вовлеченных сторон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endParaRPr lang="ru-RU" sz="1800" dirty="0">
                <a:latin typeface="Arial" panose="020B0604020202020204" pitchFamily="34" charset="0"/>
              </a:endParaRPr>
            </a:p>
            <a:p>
              <a:pPr marL="88900" indent="-88900" algn="l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endParaRPr lang="ru-RU" sz="1800" dirty="0">
                <a:latin typeface="Arial" panose="020B0604020202020204" pitchFamily="34" charset="0"/>
              </a:endParaRPr>
            </a:p>
          </p:txBody>
        </p:sp>
        <p:sp>
          <p:nvSpPr>
            <p:cNvPr id="3" name="Заголовок 1">
              <a:extLst>
                <a:ext uri="{FF2B5EF4-FFF2-40B4-BE49-F238E27FC236}">
                  <a16:creationId xmlns:a16="http://schemas.microsoft.com/office/drawing/2014/main" id="{5D15F676-7222-45A0-BA13-C403289544BB}"/>
                </a:ext>
              </a:extLst>
            </p:cNvPr>
            <p:cNvSpPr txBox="1">
              <a:spLocks/>
            </p:cNvSpPr>
            <p:nvPr/>
          </p:nvSpPr>
          <p:spPr>
            <a:xfrm>
              <a:off x="6527799" y="1089237"/>
              <a:ext cx="4956314" cy="255566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ru-RU" sz="1800" b="1" dirty="0">
                  <a:latin typeface="Arial" panose="020B0604020202020204" pitchFamily="34" charset="0"/>
                </a:rPr>
                <a:t>НЕХВАТКИ</a:t>
              </a:r>
              <a:r>
                <a:rPr lang="en-US" sz="1800" b="1" dirty="0">
                  <a:latin typeface="Arial" panose="020B0604020202020204" pitchFamily="34" charset="0"/>
                </a:rPr>
                <a:t> </a:t>
              </a:r>
              <a:r>
                <a:rPr lang="ru-RU" sz="1800" b="1" dirty="0">
                  <a:latin typeface="Arial" panose="020B0604020202020204" pitchFamily="34" charset="0"/>
                </a:rPr>
                <a:t>\</a:t>
              </a:r>
              <a:r>
                <a:rPr lang="en-US" sz="1800" b="1" dirty="0">
                  <a:latin typeface="Arial" panose="020B0604020202020204" pitchFamily="34" charset="0"/>
                </a:rPr>
                <a:t> </a:t>
              </a:r>
              <a:r>
                <a:rPr lang="ru-RU" sz="1800" b="1" dirty="0">
                  <a:latin typeface="Arial" panose="020B0604020202020204" pitchFamily="34" charset="0"/>
                </a:rPr>
                <a:t>СЛАБЫЕ МЕСТА проекта (</a:t>
              </a:r>
              <a:r>
                <a:rPr lang="en-US" sz="1800" b="1" dirty="0">
                  <a:latin typeface="Arial" panose="020B0604020202020204" pitchFamily="34" charset="0"/>
                </a:rPr>
                <a:t>Weakness</a:t>
              </a:r>
              <a:r>
                <a:rPr lang="ru-RU" sz="1800" b="1" dirty="0">
                  <a:latin typeface="Arial" panose="020B0604020202020204" pitchFamily="34" charset="0"/>
                </a:rPr>
                <a:t>)</a:t>
              </a:r>
            </a:p>
            <a:p>
              <a:pPr marL="88900" indent="-88900" algn="l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800" dirty="0">
                  <a:latin typeface="Arial" panose="020B0604020202020204" pitchFamily="34" charset="0"/>
                </a:rPr>
                <a:t>Нет проверенной и доступной методики организации такого сообщества</a:t>
              </a:r>
            </a:p>
            <a:p>
              <a:pPr marL="88900" indent="-88900" algn="l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800" dirty="0">
                  <a:latin typeface="Arial" panose="020B0604020202020204" pitchFamily="34" charset="0"/>
                </a:rPr>
                <a:t>Еще не найдены директора детских домов,  которые готовы поверить и решиться пилотировать проект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endParaRPr lang="ru-RU" sz="1800" dirty="0">
                <a:latin typeface="Arial" panose="020B0604020202020204" pitchFamily="34" charset="0"/>
              </a:endParaRPr>
            </a:p>
          </p:txBody>
        </p:sp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7DCB8EC2-6FE8-47E0-8853-06F6671B250D}"/>
                </a:ext>
              </a:extLst>
            </p:cNvPr>
            <p:cNvSpPr txBox="1">
              <a:spLocks/>
            </p:cNvSpPr>
            <p:nvPr/>
          </p:nvSpPr>
          <p:spPr>
            <a:xfrm>
              <a:off x="1371599" y="3894575"/>
              <a:ext cx="4956314" cy="255566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ru-RU" sz="1800" b="1" dirty="0">
                  <a:latin typeface="Arial" panose="020B0604020202020204" pitchFamily="34" charset="0"/>
                </a:rPr>
                <a:t>ВОЗМОЖНОСТИ</a:t>
              </a:r>
              <a:r>
                <a:rPr lang="en-US" sz="1800" b="1" dirty="0">
                  <a:latin typeface="Arial" panose="020B0604020202020204" pitchFamily="34" charset="0"/>
                </a:rPr>
                <a:t> </a:t>
              </a:r>
              <a:r>
                <a:rPr lang="ru-RU" sz="1800" b="1" dirty="0">
                  <a:latin typeface="Arial" panose="020B0604020202020204" pitchFamily="34" charset="0"/>
                </a:rPr>
                <a:t>\</a:t>
              </a:r>
              <a:r>
                <a:rPr lang="en-US" sz="1800" b="1" dirty="0">
                  <a:latin typeface="Arial" panose="020B0604020202020204" pitchFamily="34" charset="0"/>
                </a:rPr>
                <a:t> </a:t>
              </a:r>
              <a:r>
                <a:rPr lang="ru-RU" sz="1800" b="1" dirty="0">
                  <a:latin typeface="Arial" panose="020B0604020202020204" pitchFamily="34" charset="0"/>
                </a:rPr>
                <a:t>ПОТЕНЦИАЛ проекта (</a:t>
              </a:r>
              <a:r>
                <a:rPr lang="en-US" sz="1800" b="1" dirty="0">
                  <a:latin typeface="Arial" panose="020B0604020202020204" pitchFamily="34" charset="0"/>
                </a:rPr>
                <a:t>Opportunities</a:t>
              </a:r>
              <a:r>
                <a:rPr lang="ru-RU" sz="1800" b="1" dirty="0">
                  <a:latin typeface="Arial" panose="020B0604020202020204" pitchFamily="34" charset="0"/>
                </a:rPr>
                <a:t>)</a:t>
              </a:r>
            </a:p>
            <a:p>
              <a:pPr marL="177800" indent="-177800" algn="l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800" dirty="0">
                  <a:latin typeface="Arial" panose="020B0604020202020204" pitchFamily="34" charset="0"/>
                </a:rPr>
                <a:t>При условии успешного пилотирования – масштабирование проекта </a:t>
              </a:r>
            </a:p>
            <a:p>
              <a:pPr marL="177800" indent="-177800" algn="l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800" dirty="0">
                  <a:latin typeface="Arial" panose="020B0604020202020204" pitchFamily="34" charset="0"/>
                </a:rPr>
                <a:t>Использование технологи  для применения других сфер профессиональной деятельности (помимо </a:t>
              </a:r>
              <a:r>
                <a:rPr lang="en-US" sz="1800" dirty="0">
                  <a:latin typeface="Arial" panose="020B0604020202020204" pitchFamily="34" charset="0"/>
                </a:rPr>
                <a:t>IT</a:t>
              </a:r>
              <a:r>
                <a:rPr lang="ru-RU" sz="1800" dirty="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1" name="Заголовок 1">
              <a:extLst>
                <a:ext uri="{FF2B5EF4-FFF2-40B4-BE49-F238E27FC236}">
                  <a16:creationId xmlns:a16="http://schemas.microsoft.com/office/drawing/2014/main" id="{C0D88B59-3EB9-4CCB-A99C-CCD363A7F5B4}"/>
                </a:ext>
              </a:extLst>
            </p:cNvPr>
            <p:cNvSpPr txBox="1">
              <a:spLocks/>
            </p:cNvSpPr>
            <p:nvPr/>
          </p:nvSpPr>
          <p:spPr>
            <a:xfrm>
              <a:off x="6527799" y="3894575"/>
              <a:ext cx="4956314" cy="255566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ru-RU" sz="1800" b="1" dirty="0">
                  <a:latin typeface="Arial" panose="020B0604020202020204" pitchFamily="34" charset="0"/>
                </a:rPr>
                <a:t>РИСКИ \</a:t>
              </a:r>
              <a:r>
                <a:rPr lang="en-US" sz="1800" b="1" dirty="0">
                  <a:latin typeface="Arial" panose="020B0604020202020204" pitchFamily="34" charset="0"/>
                </a:rPr>
                <a:t> </a:t>
              </a:r>
              <a:r>
                <a:rPr lang="ru-RU" sz="1800" b="1" dirty="0">
                  <a:latin typeface="Arial" panose="020B0604020202020204" pitchFamily="34" charset="0"/>
                </a:rPr>
                <a:t>УГОРОЗЫ  проекта (</a:t>
              </a:r>
              <a:r>
                <a:rPr lang="en-US" sz="1800" b="1" dirty="0">
                  <a:latin typeface="Arial" panose="020B0604020202020204" pitchFamily="34" charset="0"/>
                </a:rPr>
                <a:t>Threats</a:t>
              </a:r>
              <a:r>
                <a:rPr lang="ru-RU" sz="1800" b="1" dirty="0">
                  <a:latin typeface="Arial" panose="020B0604020202020204" pitchFamily="34" charset="0"/>
                </a:rPr>
                <a:t>)</a:t>
              </a:r>
            </a:p>
            <a:p>
              <a:pPr marL="88900" indent="-88900" algn="l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800" dirty="0">
                  <a:latin typeface="Arial" panose="020B0604020202020204" pitchFamily="34" charset="0"/>
                </a:rPr>
                <a:t>Партнер не готов обеспечить полноценное финансирование</a:t>
              </a:r>
            </a:p>
            <a:p>
              <a:pPr marL="88900" indent="-88900" algn="l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800" dirty="0">
                  <a:latin typeface="Arial" panose="020B0604020202020204" pitchFamily="34" charset="0"/>
                </a:rPr>
                <a:t> Нормативные препятствия </a:t>
              </a:r>
            </a:p>
            <a:p>
              <a:pPr marL="88900" indent="-88900" algn="l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800" dirty="0">
                  <a:latin typeface="Arial" panose="020B0604020202020204" pitchFamily="34" charset="0"/>
                </a:rPr>
                <a:t> Низкая мотивация и базовая подготовка детей</a:t>
              </a:r>
            </a:p>
            <a:p>
              <a:pPr marL="88900" indent="-88900" algn="l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800" dirty="0">
                  <a:latin typeface="Arial" panose="020B0604020202020204" pitchFamily="34" charset="0"/>
                </a:rPr>
                <a:t> недооценка сметы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endParaRPr lang="ru-RU" sz="18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9119802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человек, внутренний, мужчин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99E38F6B-83BA-4135-B07A-7535BEB239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916"/>
            <a:ext cx="12215399" cy="688191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37171A0-7567-4312-BD7B-2204F4356F99}"/>
              </a:ext>
            </a:extLst>
          </p:cNvPr>
          <p:cNvSpPr/>
          <p:nvPr/>
        </p:nvSpPr>
        <p:spPr>
          <a:xfrm>
            <a:off x="-1" y="-23916"/>
            <a:ext cx="12215399" cy="6865484"/>
          </a:xfrm>
          <a:prstGeom prst="rect">
            <a:avLst/>
          </a:prstGeom>
          <a:solidFill>
            <a:srgbClr val="00153E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DD112B39-4DB9-4714-8BDC-77FD31A4FCD6}"/>
              </a:ext>
            </a:extLst>
          </p:cNvPr>
          <p:cNvSpPr txBox="1">
            <a:spLocks/>
          </p:cNvSpPr>
          <p:nvPr/>
        </p:nvSpPr>
        <p:spPr>
          <a:xfrm>
            <a:off x="689934" y="571499"/>
            <a:ext cx="10835527" cy="1035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>
                <a:solidFill>
                  <a:srgbClr val="00B0F0"/>
                </a:solidFill>
                <a:latin typeface="Arial Black" panose="020B0A04020102020204" pitchFamily="34" charset="0"/>
              </a:rPr>
              <a:t>IT-</a:t>
            </a:r>
            <a:r>
              <a:rPr lang="ru-RU" sz="6600" dirty="0">
                <a:solidFill>
                  <a:srgbClr val="00B0F0"/>
                </a:solidFill>
                <a:latin typeface="Arial Black" panose="020B0A04020102020204" pitchFamily="34" charset="0"/>
              </a:rPr>
              <a:t>коммуна </a:t>
            </a:r>
            <a:r>
              <a:rPr lang="en-US" sz="6600" dirty="0">
                <a:solidFill>
                  <a:srgbClr val="00B0F0"/>
                </a:solidFill>
                <a:latin typeface="Arial Black" panose="020B0A04020102020204" pitchFamily="34" charset="0"/>
              </a:rPr>
              <a:t>XXI </a:t>
            </a:r>
            <a:r>
              <a:rPr lang="ru-RU" sz="6600" dirty="0">
                <a:solidFill>
                  <a:srgbClr val="00B0F0"/>
                </a:solidFill>
                <a:latin typeface="Arial Black" panose="020B0A04020102020204" pitchFamily="34" charset="0"/>
              </a:rPr>
              <a:t>век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E5A5A31-2741-48CF-A21A-70E85928C11A}"/>
              </a:ext>
            </a:extLst>
          </p:cNvPr>
          <p:cNvSpPr/>
          <p:nvPr/>
        </p:nvSpPr>
        <p:spPr>
          <a:xfrm>
            <a:off x="6313713" y="-23916"/>
            <a:ext cx="5901685" cy="6865484"/>
          </a:xfrm>
          <a:prstGeom prst="rect">
            <a:avLst/>
          </a:prstGeom>
          <a:solidFill>
            <a:srgbClr val="00153E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7EE31207-BFB4-4F78-BAF1-665843DADA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96" name="Слайд think-cell" r:id="rId7" imgW="425" imgH="424" progId="TCLayout.ActiveDocument.1">
                  <p:embed/>
                </p:oleObj>
              </mc:Choice>
              <mc:Fallback>
                <p:oleObj name="Слайд think-cell" r:id="rId7" imgW="425" imgH="424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:a16="http://schemas.microsoft.com/office/drawing/2014/main" id="{7EE31207-BFB4-4F78-BAF1-665843DADA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7CE42C53-920E-4CFD-9894-B08AE32CC4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3600" b="1" dirty="0">
              <a:latin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245FE1D0-7812-4712-87E7-08E62ABAE8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457" y="3594100"/>
            <a:ext cx="5452254" cy="7292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dirty="0">
                <a:solidFill>
                  <a:schemeClr val="bg1"/>
                </a:solidFill>
              </a:rPr>
              <a:t>Канал связи</a:t>
            </a:r>
            <a:r>
              <a:rPr lang="en-US" sz="3600" dirty="0">
                <a:solidFill>
                  <a:schemeClr val="bg1"/>
                </a:solidFill>
              </a:rPr>
              <a:t>………….&gt;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AC86770-75B7-44C3-8467-CD75CDFEF2A0}"/>
              </a:ext>
            </a:extLst>
          </p:cNvPr>
          <p:cNvSpPr txBox="1">
            <a:spLocks/>
          </p:cNvSpPr>
          <p:nvPr/>
        </p:nvSpPr>
        <p:spPr>
          <a:xfrm>
            <a:off x="6451520" y="3714274"/>
            <a:ext cx="5626069" cy="60906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</a:rPr>
              <a:t>it-kommuna@mail.ru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32672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_CUu.q2fDo6NkTwmL5M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xGrau2RwJYwraYLuk4E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doEKL.2RgQHQalDTXZn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Z4tYyORtm6KuGgf2dyK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_CUu.q2fDo6NkTwmL5MQ"/>
</p:tagLst>
</file>

<file path=ppt/theme/theme1.xml><?xml version="1.0" encoding="utf-8"?>
<a:theme xmlns:a="http://schemas.openxmlformats.org/drawingml/2006/main" name="Office Theme">
  <a:themeElements>
    <a:clrScheme name="Починок_New">
      <a:dk1>
        <a:srgbClr val="1C1F26"/>
      </a:dk1>
      <a:lt1>
        <a:sysClr val="window" lastClr="FFFFFF"/>
      </a:lt1>
      <a:dk2>
        <a:srgbClr val="1C1F26"/>
      </a:dk2>
      <a:lt2>
        <a:srgbClr val="E7E6E6"/>
      </a:lt2>
      <a:accent1>
        <a:srgbClr val="D6AE7B"/>
      </a:accent1>
      <a:accent2>
        <a:srgbClr val="C8CBD2"/>
      </a:accent2>
      <a:accent3>
        <a:srgbClr val="AFBBC7"/>
      </a:accent3>
      <a:accent4>
        <a:srgbClr val="657181"/>
      </a:accent4>
      <a:accent5>
        <a:srgbClr val="40BBB1"/>
      </a:accent5>
      <a:accent6>
        <a:srgbClr val="3D9C23"/>
      </a:accent6>
      <a:hlink>
        <a:srgbClr val="00B0F0"/>
      </a:hlink>
      <a:folHlink>
        <a:srgbClr val="0070C0"/>
      </a:folHlink>
    </a:clrScheme>
    <a:fontScheme name="Sberbank HR 1">
      <a:majorFont>
        <a:latin typeface="Calibri Light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lIns="0" tIns="0" rIns="0" bIns="0">
        <a:spAutoFit/>
      </a:bodyPr>
      <a:lstStyle>
        <a:defPPr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397507</TotalTime>
  <Words>989</Words>
  <Application>Microsoft Office PowerPoint</Application>
  <PresentationFormat>Широкоэкранный</PresentationFormat>
  <Paragraphs>73</Paragraphs>
  <Slides>7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Office Theme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 island</dc:creator>
  <cp:lastModifiedBy>николай скирда</cp:lastModifiedBy>
  <cp:revision>2431</cp:revision>
  <dcterms:created xsi:type="dcterms:W3CDTF">2015-08-29T06:24:16Z</dcterms:created>
  <dcterms:modified xsi:type="dcterms:W3CDTF">2020-10-24T20:41:01Z</dcterms:modified>
</cp:coreProperties>
</file>