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58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53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9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6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8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0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1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32AC-757B-4BEE-BD17-1840D9878FCB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CD25-B813-493F-AD55-7471EDF0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1" y="-12787"/>
            <a:ext cx="7254869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131" y="176380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Индивидуальный план  жизнеустройства ребенка. </a:t>
            </a:r>
            <a:br>
              <a:rPr lang="ru-RU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ru-RU" sz="11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Почему надо менять подходы в работе организаций </a:t>
            </a:r>
            <a:r>
              <a:rPr lang="ru-RU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для детей-сирот</a:t>
            </a:r>
            <a:endParaRPr lang="ru-RU" sz="36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4877" y="5202238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ДБФ «Солнечный Город»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Миллер Светлана Анатольевна, программный директор </a:t>
            </a:r>
          </a:p>
        </p:txBody>
      </p:sp>
    </p:spTree>
    <p:extLst>
      <p:ext uri="{BB962C8B-B14F-4D97-AF65-F5344CB8AC3E}">
        <p14:creationId xmlns:p14="http://schemas.microsoft.com/office/powerpoint/2010/main" val="425766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1" y="-12787"/>
            <a:ext cx="7254869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092" y="135159"/>
            <a:ext cx="11935153" cy="102134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Почему надо менять подходы в работе организаций для детей-сирот?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092" y="1304448"/>
            <a:ext cx="11641540" cy="5448869"/>
          </a:xfrm>
        </p:spPr>
        <p:txBody>
          <a:bodyPr>
            <a:normAutofit fontScale="92500" lnSpcReduction="20000"/>
          </a:bodyPr>
          <a:lstStyle/>
          <a:p>
            <a:pPr marL="184150" indent="-184150" algn="l">
              <a:buFont typeface="Arial" panose="020B0604020202020204" pitchFamily="34" charset="0"/>
              <a:buChar char="•"/>
            </a:pP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Дети помещаются под надзор в организации для детей-сирот </a:t>
            </a:r>
            <a:r>
              <a:rPr lang="ru-RU" sz="31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временно</a:t>
            </a:r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Изменение</a:t>
            </a: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контингента детей (категории, проблемы)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Вторичные </a:t>
            </a: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отказы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Безусловность</a:t>
            </a: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работать с кровными семьями/семейной историей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Безусловность</a:t>
            </a: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взаимодействия с иными органами, ведомствами, организациями, гражданами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Безусловность</a:t>
            </a: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индивидуального подбора СЕМЬИ для ребёнка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Безусловность</a:t>
            </a: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учета мнения детей в любой сфере их жизни</a:t>
            </a:r>
          </a:p>
          <a:p>
            <a:pPr marL="228600" lvl="0" indent="-2286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Вероятность </a:t>
            </a:r>
            <a:r>
              <a:rPr lang="ru-RU" sz="3200" u="sng" dirty="0">
                <a:solidFill>
                  <a:srgbClr val="E7E6E6">
                    <a:lumMod val="25000"/>
                  </a:srgb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ЧС</a:t>
            </a:r>
          </a:p>
        </p:txBody>
      </p:sp>
    </p:spTree>
    <p:extLst>
      <p:ext uri="{BB962C8B-B14F-4D97-AF65-F5344CB8AC3E}">
        <p14:creationId xmlns:p14="http://schemas.microsoft.com/office/powerpoint/2010/main" val="22155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958" y="-12787"/>
            <a:ext cx="7275042" cy="68707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19" y="1076137"/>
            <a:ext cx="4512039" cy="46929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Где взять ресурсы?</a:t>
            </a:r>
          </a:p>
          <a:p>
            <a:pPr marL="0" indent="0">
              <a:buNone/>
            </a:pP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269875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Люди</a:t>
            </a:r>
          </a:p>
          <a:p>
            <a:pPr marL="269875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Средства</a:t>
            </a:r>
          </a:p>
          <a:p>
            <a:pPr marL="269875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Время</a:t>
            </a:r>
          </a:p>
          <a:p>
            <a:pPr marL="269875" indent="0" algn="ctr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Информация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https://cdn.pixabay.com/photo/2015/11/03/08/55/away-1019796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/>
          <a:stretch/>
        </p:blipFill>
        <p:spPr bwMode="auto">
          <a:xfrm>
            <a:off x="9161180" y="2234644"/>
            <a:ext cx="3030820" cy="3055697"/>
          </a:xfrm>
          <a:prstGeom prst="rect">
            <a:avLst/>
          </a:prstGeom>
          <a:noFill/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1" y="-12787"/>
            <a:ext cx="7254869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2550"/>
            <a:ext cx="12055522" cy="775094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b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Индивидуальный план развития и жизнеустройства ребенка </a:t>
            </a:r>
            <a:r>
              <a:rPr lang="ru-RU" sz="32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поволяет</a:t>
            </a:r>
            <a:r>
              <a:rPr lang="ru-RU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10" y="1147644"/>
            <a:ext cx="1193310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600"/>
              </a:spcAft>
              <a:buSzPts val="3200"/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Определить </a:t>
            </a:r>
            <a:r>
              <a:rPr lang="ru-RU" sz="2500" b="1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приоритеты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оказать реальную/</a:t>
            </a:r>
            <a:r>
              <a:rPr lang="ru-RU" sz="2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актуальную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помощь конкретному ребёнку</a:t>
            </a:r>
          </a:p>
          <a:p>
            <a:pPr>
              <a:spcAft>
                <a:spcPts val="600"/>
              </a:spcAft>
              <a:buSzPts val="3200"/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Собрать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всю информацию о ребёнке, его семье: история жизни, сильные и слабые стороны, потребности, факторы, влияющие на возникновение проблем, риски, ресурсы</a:t>
            </a:r>
          </a:p>
          <a:p>
            <a:pPr>
              <a:spcAft>
                <a:spcPts val="600"/>
              </a:spcAft>
              <a:buSzPts val="3200"/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 panose="02020603050405020304" pitchFamily="18" charset="0"/>
                <a:sym typeface="Times New Roman"/>
              </a:rPr>
              <a:t>Учесть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 panose="02020603050405020304" pitchFamily="18" charset="0"/>
                <a:sym typeface="Times New Roman"/>
              </a:rPr>
              <a:t> данную информацию в планировании  работы,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увидеть (</a:t>
            </a:r>
            <a:r>
              <a:rPr lang="ru-RU" sz="2500" u="sng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зафиксировать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динамику изменений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одном документе</a:t>
            </a:r>
          </a:p>
          <a:p>
            <a:pPr indent="0" algn="just">
              <a:spcAft>
                <a:spcPts val="600"/>
              </a:spcAft>
              <a:buSzPts val="3200"/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Объединить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внутренние и внешние ресурсы для оказания помощи ребёнку и обеспечить согласованную работу</a:t>
            </a:r>
          </a:p>
          <a:p>
            <a:pPr indent="0" algn="just">
              <a:spcAft>
                <a:spcPts val="600"/>
              </a:spcAft>
              <a:buSzPts val="3200"/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Детализировать 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информацию о необходимых условиях для возвращения ребёнка в кровную семью/устройства в замещающую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емью</a:t>
            </a:r>
          </a:p>
          <a:p>
            <a:pPr indent="0" algn="just">
              <a:spcAft>
                <a:spcPts val="600"/>
              </a:spcAft>
              <a:buSzPts val="3200"/>
              <a:buFont typeface="Wingdings" panose="05000000000000000000" pitchFamily="2" charset="2"/>
              <a:buChar char="ü"/>
            </a:pP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Сформулировать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исчерпывающие рекомендации для …</a:t>
            </a:r>
          </a:p>
        </p:txBody>
      </p:sp>
    </p:spTree>
    <p:extLst>
      <p:ext uri="{BB962C8B-B14F-4D97-AF65-F5344CB8AC3E}">
        <p14:creationId xmlns:p14="http://schemas.microsoft.com/office/powerpoint/2010/main" val="21008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1" y="-12787"/>
            <a:ext cx="7254869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3818" y="228697"/>
            <a:ext cx="11193700" cy="671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Зачем ИПРЖУ руководителям учреждения? </a:t>
            </a:r>
          </a:p>
        </p:txBody>
      </p:sp>
      <p:sp>
        <p:nvSpPr>
          <p:cNvPr id="5" name="Shape 129"/>
          <p:cNvSpPr txBox="1">
            <a:spLocks/>
          </p:cNvSpPr>
          <p:nvPr/>
        </p:nvSpPr>
        <p:spPr>
          <a:xfrm>
            <a:off x="145144" y="899899"/>
            <a:ext cx="12046856" cy="21414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90500" algn="just">
              <a:spcBef>
                <a:spcPts val="0"/>
              </a:spcBef>
              <a:buSzPts val="30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Единый документ</a:t>
            </a:r>
          </a:p>
          <a:p>
            <a:pPr marL="171450" indent="-190500" algn="just">
              <a:spcBef>
                <a:spcPts val="0"/>
              </a:spcBef>
              <a:buSzPts val="3000"/>
            </a:pPr>
            <a:endParaRPr lang="ru-RU" sz="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  <a:p>
            <a:pPr marL="171450" indent="-190500" algn="just">
              <a:spcBef>
                <a:spcPts val="0"/>
              </a:spcBef>
              <a:buSzPts val="3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Информация о компетенциях специалистов</a:t>
            </a:r>
          </a:p>
          <a:p>
            <a:pPr marL="171450" indent="-190500" algn="just">
              <a:spcBef>
                <a:spcPts val="0"/>
              </a:spcBef>
              <a:buSzPts val="3000"/>
            </a:pP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Times New Roman"/>
              <a:cs typeface="Times New Roman"/>
              <a:sym typeface="Times New Roman"/>
            </a:endParaRPr>
          </a:p>
          <a:p>
            <a:pPr marL="171450" indent="-190500" algn="just">
              <a:spcBef>
                <a:spcPts val="0"/>
              </a:spcBef>
              <a:buSzPts val="300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Инструмент контроля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для руководителя учреждения, позволяющий консолидировать информацию от всех специалистов и сделать вывод о том, какую работу, как, какие специалисты, в какие сроки провели с ребёнком,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какова динамика изменений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, какие задачи поставлены на будущее, полученные результаты</a:t>
            </a:r>
          </a:p>
          <a:p>
            <a:pPr marL="171450" indent="-190500" algn="just">
              <a:spcBef>
                <a:spcPts val="0"/>
              </a:spcBef>
              <a:buSzPts val="3000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hape 135"/>
          <p:cNvSpPr txBox="1">
            <a:spLocks/>
          </p:cNvSpPr>
          <p:nvPr/>
        </p:nvSpPr>
        <p:spPr>
          <a:xfrm>
            <a:off x="145144" y="4148920"/>
            <a:ext cx="11891958" cy="23139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211455" algn="just">
              <a:buSzPts val="333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Информация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о возможностях и ресурсах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  <a:sym typeface="Times New Roman"/>
              </a:rPr>
              <a:t>реабилитационной и воспитательной работы в учреждении</a:t>
            </a:r>
          </a:p>
          <a:p>
            <a:pPr marL="171450" indent="-211455" algn="just">
              <a:buSzPts val="3330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Обеспечение преемственности и непрерывности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работы с ребёнком/ его семьёй, благодаря механизму передачи документа по различным маршрутам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171450" indent="-211455" algn="just">
              <a:buSzPts val="3330"/>
            </a:pPr>
            <a:endParaRPr lang="ru-RU" dirty="0"/>
          </a:p>
          <a:p>
            <a:pPr marL="171450" indent="-48133">
              <a:buSzPts val="1942"/>
              <a:buFont typeface="Arial" panose="020B0604020202020204" pitchFamily="34" charset="0"/>
              <a:buNone/>
            </a:pPr>
            <a:endParaRPr lang="ru-RU" sz="1942" dirty="0"/>
          </a:p>
        </p:txBody>
      </p:sp>
    </p:spTree>
    <p:extLst>
      <p:ext uri="{BB962C8B-B14F-4D97-AF65-F5344CB8AC3E}">
        <p14:creationId xmlns:p14="http://schemas.microsoft.com/office/powerpoint/2010/main" val="21830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1" y="-12787"/>
            <a:ext cx="7254869" cy="6870787"/>
          </a:xfrm>
          <a:prstGeom prst="rect">
            <a:avLst/>
          </a:prstGeom>
        </p:spPr>
      </p:pic>
      <p:pic>
        <p:nvPicPr>
          <p:cNvPr id="2050" name="Picture 2" descr="https://thumbs.dreamstime.com/b/%D1%81%D0%BE%D0%B5%D0%B4%D0%B8%D0%BD%D0%B5%D0%BD%D0%B8%D0%B5-%D1%86%D0%B5%D0%BF%D0%B5%D0%B9-18931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34" y="2522746"/>
            <a:ext cx="3218566" cy="3218566"/>
          </a:xfrm>
          <a:prstGeom prst="rect">
            <a:avLst/>
          </a:prstGeom>
          <a:noFill/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2192000" cy="72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SzPts val="1000"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Контроль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Нет единых согласованных требований при организации контроля (каждое ведомство требует свою отчётность, </a:t>
            </a:r>
            <a:r>
              <a:rPr lang="ru-RU" alt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свою трактовку содержания/логики/смыслов ИПРЖУ</a:t>
            </a:r>
            <a:r>
              <a:rPr lang="ru-RU" altLang="ru-RU" sz="24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министерство, КДН, опека, полиция, </a:t>
            </a:r>
            <a:r>
              <a:rPr lang="ru-RU" alt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прокуратура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 т.д.)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1000"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Кадры</a:t>
            </a:r>
            <a:endParaRPr lang="ru-RU" altLang="ru-RU" sz="2400" dirty="0">
              <a:solidFill>
                <a:schemeClr val="accent2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Низкий уровень компетенций, вплоть до отсутствия профильного образования</a:t>
            </a:r>
          </a:p>
          <a:p>
            <a:pPr>
              <a:lnSpc>
                <a:spcPct val="107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Отсутствие актуальной системы обучения, </a:t>
            </a:r>
            <a:r>
              <a:rPr lang="ru-RU" alt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супервизии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поддержки</a:t>
            </a:r>
            <a:endParaRPr lang="ru-RU" altLang="ru-RU" sz="26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SzPts val="1000"/>
              <a:buNone/>
            </a:pPr>
            <a:r>
              <a:rPr lang="ru-RU" altLang="ru-RU" sz="2600" b="1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Эффективность/актуальность</a:t>
            </a:r>
          </a:p>
          <a:p>
            <a:pPr>
              <a:lnSpc>
                <a:spcPct val="10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Формальные показатели и критерии эффективности работы</a:t>
            </a:r>
            <a:r>
              <a:rPr lang="ru-RU" altLang="ru-RU"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</a:p>
          <a:p>
            <a:pPr marL="360363" indent="0">
              <a:lnSpc>
                <a:spcPct val="100000"/>
              </a:lnSpc>
              <a:spcBef>
                <a:spcPct val="0"/>
              </a:spcBef>
              <a:buSzPts val="1000"/>
              <a:buNone/>
            </a:pPr>
            <a:r>
              <a:rPr lang="ru-RU" altLang="ru-RU" sz="24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подходы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 планированию</a:t>
            </a:r>
          </a:p>
          <a:p>
            <a:pPr>
              <a:lnSpc>
                <a:spcPct val="10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Специалисты могут сами ограничивать доступ детей к необходимым услугам, не желая решать </a:t>
            </a:r>
            <a:r>
              <a:rPr lang="ru-RU" alt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оргвопросы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с руководителями разных уровней</a:t>
            </a:r>
          </a:p>
          <a:p>
            <a:pPr>
              <a:lnSpc>
                <a:spcPct val="10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Несогласованность (внедряются/не внедряются новые НПА без отмены старых), разрозненность, отсутствие актуальных/необходимых</a:t>
            </a:r>
          </a:p>
          <a:p>
            <a:pPr>
              <a:lnSpc>
                <a:spcPct val="100000"/>
              </a:lnSpc>
              <a:spcBef>
                <a:spcPct val="0"/>
              </a:spcBef>
              <a:buSzPts val="1000"/>
              <a:buFont typeface="Symbol" panose="05050102010706020507" pitchFamily="18" charset="2"/>
              <a:buChar char=""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Стандарты с перечнем услуг требуют внесения изменений по количеству, видам и временным затратам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SzPts val="1000"/>
              <a:buNone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42" y="0"/>
            <a:ext cx="7273158" cy="68707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14" y="6792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Предложения в резолюцию: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Единая форма ИПРЖУ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Мониторинг кадрового состава учреждений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Рекомендованное штатное расписание по видам учреждений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getdrawings.com/vectors/praise-vector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53" y="2378123"/>
            <a:ext cx="2517551" cy="2521424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r="10889" b="7365"/>
          <a:stretch>
            <a:fillRect/>
          </a:stretch>
        </p:blipFill>
        <p:spPr bwMode="auto">
          <a:xfrm>
            <a:off x="4935538" y="-12700"/>
            <a:ext cx="7256462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11" y="2651564"/>
            <a:ext cx="5430981" cy="266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630015, Новосибирск</a:t>
            </a:r>
            <a:b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ул. Промышленная, 4а</a:t>
            </a:r>
            <a:b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тел: + 7 (383) 208-11-17</a:t>
            </a:r>
            <a:b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office@suncitylife.ru</a:t>
            </a:r>
            <a:b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www.s</a:t>
            </a:r>
            <a:r>
              <a:rPr lang="en-US" sz="2800" b="1" spc="-150" dirty="0" err="1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gdeti</a:t>
            </a:r>
            <a:r>
              <a:rPr lang="ru-RU" sz="2800" b="1" spc="-15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r>
              <a:rPr lang="ru-RU" sz="2800" b="1" spc="-150" dirty="0" err="1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ru</a:t>
            </a:r>
            <a:endParaRPr lang="ru-RU" sz="2800" b="1" spc="-150" dirty="0">
              <a:solidFill>
                <a:schemeClr val="accent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ru-RU" sz="2800" spc="-150" dirty="0">
              <a:solidFill>
                <a:schemeClr val="tx1">
                  <a:lumMod val="65000"/>
                  <a:lumOff val="35000"/>
                </a:schemeClr>
              </a:solidFill>
              <a:latin typeface="Acrom Bold" panose="00000800000000000000" pitchFamily="50" charset="-52"/>
            </a:endParaRPr>
          </a:p>
        </p:txBody>
      </p:sp>
      <p:pic>
        <p:nvPicPr>
          <p:cNvPr id="4" name="Google Shape;389;p5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47" y="2784143"/>
            <a:ext cx="1756426" cy="17508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52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403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Acrom Bold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Тема Office</vt:lpstr>
      <vt:lpstr>Индивидуальный план  жизнеустройства ребенка.   Почему надо менять подходы в работе организаций для детей-сирот</vt:lpstr>
      <vt:lpstr>Почему надо менять подходы в работе организаций для детей-сирот?</vt:lpstr>
      <vt:lpstr>Презентация PowerPoint</vt:lpstr>
      <vt:lpstr>    Индивидуальный план развития и жизнеустройства ребенка поволяет:</vt:lpstr>
      <vt:lpstr>Зачем ИПРЖУ руководителям учреждения?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план развития и жизнеустройства ребенка.   Почему надо менять подходы в работе организаций для детей-сирот?</dc:title>
  <dc:creator>Света</dc:creator>
  <cp:lastModifiedBy>Мария Назарова</cp:lastModifiedBy>
  <cp:revision>26</cp:revision>
  <dcterms:created xsi:type="dcterms:W3CDTF">2020-10-23T06:48:28Z</dcterms:created>
  <dcterms:modified xsi:type="dcterms:W3CDTF">2020-10-25T16:20:19Z</dcterms:modified>
</cp:coreProperties>
</file>