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10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66" r:id="rId9"/>
  </p:sldIdLst>
  <p:sldSz cx="9144000" cy="5143500" type="screen16x9"/>
  <p:notesSz cx="6858000" cy="9144000"/>
  <p:embeddedFontLs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CC"/>
    <a:srgbClr val="F6F8FC"/>
    <a:srgbClr val="E4E9F5"/>
    <a:srgbClr val="82E1D8"/>
    <a:srgbClr val="FFCABF"/>
    <a:srgbClr val="455576"/>
    <a:srgbClr val="1FA5E1"/>
    <a:srgbClr val="FFFFFF"/>
    <a:srgbClr val="9DA1EB"/>
    <a:srgbClr val="B4D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6D49D1-49AE-486A-B45B-382EFCB80D2B}">
  <a:tblStyle styleId="{456D49D1-49AE-486A-B45B-382EFCB80D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sx="118000" sy="118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88900" h="69850"/>
              <a:bevelB w="0" h="13335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>
                <a:outerShdw blurRad="40000" dist="23000" dir="5400000" sx="118000" sy="118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88900" h="69850"/>
                <a:bevelB w="0" h="133350"/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CAF-4D92-BB1F-A17E59B976C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3000" dir="5400000" sx="118000" sy="118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88900" h="69850"/>
                <a:bevelB w="0" h="133350"/>
              </a:sp3d>
            </c:spPr>
            <c:extLst>
              <c:ext xmlns:c16="http://schemas.microsoft.com/office/drawing/2014/chart" uri="{C3380CC4-5D6E-409C-BE32-E72D297353CC}">
                <c16:uniqueId val="{00000003-CCAF-4D92-BB1F-A17E59B976C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3000" dir="5400000" sx="118000" sy="118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88900" h="69850"/>
                <a:bevelB w="0" h="133350"/>
              </a:sp3d>
            </c:spPr>
            <c:extLst>
              <c:ext xmlns:c16="http://schemas.microsoft.com/office/drawing/2014/chart" uri="{C3380CC4-5D6E-409C-BE32-E72D297353CC}">
                <c16:uniqueId val="{00000005-CCAF-4D92-BB1F-A17E59B976C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3000" dir="5400000" sx="118000" sy="118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88900" h="69850"/>
                <a:bevelB w="0" h="133350"/>
              </a:sp3d>
            </c:spPr>
            <c:extLst>
              <c:ext xmlns:c16="http://schemas.microsoft.com/office/drawing/2014/chart" uri="{C3380CC4-5D6E-409C-BE32-E72D297353CC}">
                <c16:uniqueId val="{00000007-CCAF-4D92-BB1F-A17E59B976C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sx="118000" sy="118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88900" h="69850"/>
                <a:bevelB w="0" h="133350"/>
              </a:sp3d>
            </c:spPr>
            <c:extLst>
              <c:ext xmlns:c16="http://schemas.microsoft.com/office/drawing/2014/chart" uri="{C3380CC4-5D6E-409C-BE32-E72D297353CC}">
                <c16:uniqueId val="{00000009-CCAF-4D92-BB1F-A17E59B976CA}"/>
              </c:ext>
            </c:extLst>
          </c:dPt>
          <c:dLbls>
            <c:dLbl>
              <c:idx val="0"/>
              <c:layout>
                <c:manualLayout>
                  <c:x val="3.6024738532035645E-2"/>
                  <c:y val="-6.6795781950788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AF-4D92-BB1F-A17E59B976CA}"/>
                </c:ext>
              </c:extLst>
            </c:dLbl>
            <c:dLbl>
              <c:idx val="1"/>
              <c:layout>
                <c:manualLayout>
                  <c:x val="1.9505803397055686E-2"/>
                  <c:y val="-6.00505573175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AF-4D92-BB1F-A17E59B976CA}"/>
                </c:ext>
              </c:extLst>
            </c:dLbl>
            <c:dLbl>
              <c:idx val="2"/>
              <c:layout>
                <c:manualLayout>
                  <c:x val="6.5832148860472629E-3"/>
                  <c:y val="-6.6119400567289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AF-4D92-BB1F-A17E59B976CA}"/>
                </c:ext>
              </c:extLst>
            </c:dLbl>
            <c:dLbl>
              <c:idx val="3"/>
              <c:layout>
                <c:manualLayout>
                  <c:x val="4.9373487691257529E-3"/>
                  <c:y val="-5.1952304357282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AF-4D92-BB1F-A17E59B976CA}"/>
                </c:ext>
              </c:extLst>
            </c:dLbl>
            <c:dLbl>
              <c:idx val="4"/>
              <c:layout>
                <c:manualLayout>
                  <c:x val="3.5354487041097359E-3"/>
                  <c:y val="-5.0609367311207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AF-4D92-BB1F-A17E59B976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 6 месяцев </c:v>
                </c:pt>
                <c:pt idx="1">
                  <c:v>от 6 месяцев до 1 года </c:v>
                </c:pt>
                <c:pt idx="2">
                  <c:v>от 1 года до 1,5 лет </c:v>
                </c:pt>
                <c:pt idx="3">
                  <c:v>от 1,5 лет до 2-х лет </c:v>
                </c:pt>
                <c:pt idx="4">
                  <c:v>от 2-х лет и более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0.18</c:v>
                </c:pt>
                <c:pt idx="1">
                  <c:v>0.13</c:v>
                </c:pt>
                <c:pt idx="2">
                  <c:v>0.11</c:v>
                </c:pt>
                <c:pt idx="3">
                  <c:v>0.09</c:v>
                </c:pt>
                <c:pt idx="4">
                  <c:v>0.5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A-CCAF-4D92-BB1F-A17E59B97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gapDepth val="65"/>
        <c:shape val="box"/>
        <c:axId val="1587176832"/>
        <c:axId val="1794254432"/>
        <c:axId val="0"/>
      </c:bar3DChart>
      <c:dateAx>
        <c:axId val="1587176832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94254432"/>
        <c:crosses val="autoZero"/>
        <c:auto val="0"/>
        <c:lblOffset val="100"/>
        <c:baseTimeUnit val="days"/>
      </c:dateAx>
      <c:valAx>
        <c:axId val="17942544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8717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47897574446759E-2"/>
          <c:y val="8.0535233588207841E-2"/>
          <c:w val="0.92881381755903747"/>
          <c:h val="0.9194647664117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29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rgbClr val="92D05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  <a:contourClr>
                  <a:srgbClr val="92D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5B7-4F2B-BAD5-A6518BA89463}"/>
              </c:ext>
            </c:extLst>
          </c:dPt>
          <c:dPt>
            <c:idx val="1"/>
            <c:bubble3D val="0"/>
            <c:explosion val="29"/>
            <c:spPr>
              <a:solidFill>
                <a:srgbClr val="FFDDCC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85B7-4F2B-BAD5-A6518BA89463}"/>
              </c:ext>
            </c:extLst>
          </c:dPt>
          <c:dPt>
            <c:idx val="2"/>
            <c:bubble3D val="0"/>
            <c:explosion val="27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85B7-4F2B-BAD5-A6518BA89463}"/>
              </c:ext>
            </c:extLst>
          </c:dPt>
          <c:dLbls>
            <c:dLbl>
              <c:idx val="0"/>
              <c:layout>
                <c:manualLayout>
                  <c:x val="-2.1964387864343124E-3"/>
                  <c:y val="-0.332912285356897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6662690363801139"/>
                      <c:h val="0.270961480177707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5B7-4F2B-BAD5-A6518BA8946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51685474273481813"/>
                      <c:h val="0.181020218546256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5B7-4F2B-BAD5-A6518BA89463}"/>
                </c:ext>
              </c:extLst>
            </c:dLbl>
            <c:dLbl>
              <c:idx val="2"/>
              <c:layout>
                <c:manualLayout>
                  <c:x val="-0.51341085000735043"/>
                  <c:y val="2.10561499542733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45228296431085585"/>
                      <c:h val="0.194189125420198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5B7-4F2B-BAD5-A6518BA89463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2A399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работники организации</c:v>
                </c:pt>
                <c:pt idx="1">
                  <c:v>посторонние лица</c:v>
                </c:pt>
                <c:pt idx="2">
                  <c:v>другие несовершеннолетние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0.09</c:v>
                </c:pt>
                <c:pt idx="1">
                  <c:v>0.45</c:v>
                </c:pt>
                <c:pt idx="2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B7-4F2B-BAD5-A6518BA89463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52F2BD-3C74-465E-B448-D2CE34420EAA}" type="doc">
      <dgm:prSet loTypeId="urn:microsoft.com/office/officeart/2008/layout/VerticalCurvedList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2F76933F-D599-4849-BBED-659BC8D40EF5}">
      <dgm:prSet phldrT="[Текст]"/>
      <dgm:spPr>
        <a:ln>
          <a:solidFill>
            <a:schemeClr val="accent6">
              <a:shade val="80000"/>
              <a:hueOff val="0"/>
              <a:satOff val="0"/>
              <a:lumOff val="0"/>
              <a:alpha val="51000"/>
            </a:schemeClr>
          </a:solidFill>
        </a:ln>
      </dgm:spPr>
      <dgm:t>
        <a:bodyPr/>
        <a:lstStyle/>
        <a:p>
          <a:r>
            <a:rPr lang="ru-RU" dirty="0"/>
            <a:t>воспитательные группы не размещены по квартирному типу</a:t>
          </a:r>
        </a:p>
      </dgm:t>
    </dgm:pt>
    <dgm:pt modelId="{4CFBFD65-6A48-4CC1-8BBF-431482464B4B}" type="parTrans" cxnId="{168AF0E8-F1D9-4DF5-9FF7-6949F8B7B022}">
      <dgm:prSet/>
      <dgm:spPr/>
      <dgm:t>
        <a:bodyPr/>
        <a:lstStyle/>
        <a:p>
          <a:endParaRPr lang="ru-RU"/>
        </a:p>
      </dgm:t>
    </dgm:pt>
    <dgm:pt modelId="{9174CCA4-20C1-4CEB-9A26-6DD3C8771041}" type="sibTrans" cxnId="{168AF0E8-F1D9-4DF5-9FF7-6949F8B7B022}">
      <dgm:prSet/>
      <dgm:spPr/>
      <dgm:t>
        <a:bodyPr/>
        <a:lstStyle/>
        <a:p>
          <a:endParaRPr lang="ru-RU"/>
        </a:p>
      </dgm:t>
    </dgm:pt>
    <dgm:pt modelId="{827DF3C4-F1CF-4852-98C4-CB4C175F4DB2}">
      <dgm:prSet/>
      <dgm:spPr>
        <a:ln>
          <a:solidFill>
            <a:schemeClr val="accent6">
              <a:shade val="80000"/>
              <a:hueOff val="0"/>
              <a:satOff val="0"/>
              <a:lumOff val="0"/>
              <a:alpha val="31000"/>
            </a:schemeClr>
          </a:solidFill>
        </a:ln>
      </dgm:spPr>
      <dgm:t>
        <a:bodyPr/>
        <a:lstStyle/>
        <a:p>
          <a:r>
            <a:rPr lang="ru-RU" dirty="0"/>
            <a:t>средняя численность детей в воспитательной группе превышает 8 человек</a:t>
          </a:r>
        </a:p>
      </dgm:t>
    </dgm:pt>
    <dgm:pt modelId="{7FD2737F-CE85-4E7B-905B-230C234174E2}" type="parTrans" cxnId="{E086D185-46DC-4D78-933D-11954D41CA7A}">
      <dgm:prSet/>
      <dgm:spPr/>
      <dgm:t>
        <a:bodyPr/>
        <a:lstStyle/>
        <a:p>
          <a:endParaRPr lang="ru-RU"/>
        </a:p>
      </dgm:t>
    </dgm:pt>
    <dgm:pt modelId="{8B5F212F-650E-401A-A465-3BA663F968D3}" type="sibTrans" cxnId="{E086D185-46DC-4D78-933D-11954D41CA7A}">
      <dgm:prSet/>
      <dgm:spPr/>
      <dgm:t>
        <a:bodyPr/>
        <a:lstStyle/>
        <a:p>
          <a:endParaRPr lang="ru-RU"/>
        </a:p>
      </dgm:t>
    </dgm:pt>
    <dgm:pt modelId="{18F70821-10AB-4514-8CD8-628A086DE304}">
      <dgm:prSet/>
      <dgm:spPr>
        <a:ln>
          <a:solidFill>
            <a:schemeClr val="accent6">
              <a:shade val="80000"/>
              <a:hueOff val="0"/>
              <a:satOff val="0"/>
              <a:lumOff val="0"/>
              <a:alpha val="31000"/>
            </a:schemeClr>
          </a:solidFill>
        </a:ln>
      </dgm:spPr>
      <dgm:t>
        <a:bodyPr/>
        <a:lstStyle/>
        <a:p>
          <a:r>
            <a:rPr lang="ru-RU" dirty="0"/>
            <a:t>комплектование групп осуществляется без учета принципа преимущественно совместного проживания в одной группе братьев и сестер, если раньше они воспитывались вместе и находятся в одном учреждении</a:t>
          </a:r>
        </a:p>
      </dgm:t>
    </dgm:pt>
    <dgm:pt modelId="{92EBFDBE-9447-4CB2-9B97-F130CAE70C38}" type="parTrans" cxnId="{A79F4DED-986A-4CDB-9386-40F522D92490}">
      <dgm:prSet/>
      <dgm:spPr/>
      <dgm:t>
        <a:bodyPr/>
        <a:lstStyle/>
        <a:p>
          <a:endParaRPr lang="ru-RU"/>
        </a:p>
      </dgm:t>
    </dgm:pt>
    <dgm:pt modelId="{7D83BDDC-62C8-4366-AEDB-57CE4A0D648B}" type="sibTrans" cxnId="{A79F4DED-986A-4CDB-9386-40F522D92490}">
      <dgm:prSet/>
      <dgm:spPr/>
      <dgm:t>
        <a:bodyPr/>
        <a:lstStyle/>
        <a:p>
          <a:endParaRPr lang="ru-RU"/>
        </a:p>
      </dgm:t>
    </dgm:pt>
    <dgm:pt modelId="{D230DC79-5D71-48DF-8FAD-FDEEBF59A4ED}">
      <dgm:prSet/>
      <dgm:spPr>
        <a:ln>
          <a:solidFill>
            <a:schemeClr val="accent6">
              <a:shade val="80000"/>
              <a:hueOff val="0"/>
              <a:satOff val="0"/>
              <a:lumOff val="0"/>
              <a:alpha val="31000"/>
            </a:schemeClr>
          </a:solidFill>
        </a:ln>
      </dgm:spPr>
      <dgm:t>
        <a:bodyPr/>
        <a:lstStyle/>
        <a:p>
          <a:r>
            <a:rPr lang="ru-RU" dirty="0"/>
            <a:t>не организовано общение с братьями и сестрами, которые находятся на воспитании в других организациях для детей-сирот или в замещающих семьях</a:t>
          </a:r>
        </a:p>
      </dgm:t>
    </dgm:pt>
    <dgm:pt modelId="{F75F285A-DCF8-446B-B5CB-0A67074C00A0}" type="parTrans" cxnId="{E94BD5F9-F2E6-4012-B3D1-D25DCAF679EF}">
      <dgm:prSet/>
      <dgm:spPr/>
      <dgm:t>
        <a:bodyPr/>
        <a:lstStyle/>
        <a:p>
          <a:endParaRPr lang="ru-RU"/>
        </a:p>
      </dgm:t>
    </dgm:pt>
    <dgm:pt modelId="{8D21C23C-BC10-4C9F-A7AF-14AC95406A27}" type="sibTrans" cxnId="{E94BD5F9-F2E6-4012-B3D1-D25DCAF679EF}">
      <dgm:prSet/>
      <dgm:spPr/>
      <dgm:t>
        <a:bodyPr/>
        <a:lstStyle/>
        <a:p>
          <a:endParaRPr lang="ru-RU"/>
        </a:p>
      </dgm:t>
    </dgm:pt>
    <dgm:pt modelId="{84ADB239-0745-472C-928F-C7C359309EEC}" type="pres">
      <dgm:prSet presAssocID="{9852F2BD-3C74-465E-B448-D2CE34420EAA}" presName="Name0" presStyleCnt="0">
        <dgm:presLayoutVars>
          <dgm:chMax val="7"/>
          <dgm:chPref val="7"/>
          <dgm:dir/>
        </dgm:presLayoutVars>
      </dgm:prSet>
      <dgm:spPr/>
    </dgm:pt>
    <dgm:pt modelId="{67F21393-3C90-49E1-AE59-AA48D817566E}" type="pres">
      <dgm:prSet presAssocID="{9852F2BD-3C74-465E-B448-D2CE34420EAA}" presName="Name1" presStyleCnt="0"/>
      <dgm:spPr/>
    </dgm:pt>
    <dgm:pt modelId="{0CA9EE6D-13DC-4449-904E-A834B244685F}" type="pres">
      <dgm:prSet presAssocID="{9852F2BD-3C74-465E-B448-D2CE34420EAA}" presName="cycle" presStyleCnt="0"/>
      <dgm:spPr/>
    </dgm:pt>
    <dgm:pt modelId="{77F33537-911F-4572-9383-BA9FF21A496A}" type="pres">
      <dgm:prSet presAssocID="{9852F2BD-3C74-465E-B448-D2CE34420EAA}" presName="srcNode" presStyleLbl="node1" presStyleIdx="0" presStyleCnt="4"/>
      <dgm:spPr/>
    </dgm:pt>
    <dgm:pt modelId="{C33E62B7-2EA2-4B4F-A597-1A19E3EBA2BB}" type="pres">
      <dgm:prSet presAssocID="{9852F2BD-3C74-465E-B448-D2CE34420EAA}" presName="conn" presStyleLbl="parChTrans1D2" presStyleIdx="0" presStyleCnt="1" custScaleX="100218" custLinFactNeighborX="-9086" custLinFactNeighborY="-1773"/>
      <dgm:spPr/>
    </dgm:pt>
    <dgm:pt modelId="{4D8314EA-EA48-4335-8798-C5E842E3ACB4}" type="pres">
      <dgm:prSet presAssocID="{9852F2BD-3C74-465E-B448-D2CE34420EAA}" presName="extraNode" presStyleLbl="node1" presStyleIdx="0" presStyleCnt="4"/>
      <dgm:spPr/>
    </dgm:pt>
    <dgm:pt modelId="{06138634-F8A5-490B-848E-4ADAA259B292}" type="pres">
      <dgm:prSet presAssocID="{9852F2BD-3C74-465E-B448-D2CE34420EAA}" presName="dstNode" presStyleLbl="node1" presStyleIdx="0" presStyleCnt="4"/>
      <dgm:spPr/>
    </dgm:pt>
    <dgm:pt modelId="{D7BFCC95-B402-4DEC-97EB-17DEEE57716B}" type="pres">
      <dgm:prSet presAssocID="{2F76933F-D599-4849-BBED-659BC8D40EF5}" presName="text_1" presStyleLbl="node1" presStyleIdx="0" presStyleCnt="4">
        <dgm:presLayoutVars>
          <dgm:bulletEnabled val="1"/>
        </dgm:presLayoutVars>
      </dgm:prSet>
      <dgm:spPr/>
    </dgm:pt>
    <dgm:pt modelId="{11ECE234-3CD0-48B2-94FB-79C9488C9049}" type="pres">
      <dgm:prSet presAssocID="{2F76933F-D599-4849-BBED-659BC8D40EF5}" presName="accent_1" presStyleCnt="0"/>
      <dgm:spPr/>
    </dgm:pt>
    <dgm:pt modelId="{CE6A500D-CF85-4637-8490-520697AE587F}" type="pres">
      <dgm:prSet presAssocID="{2F76933F-D599-4849-BBED-659BC8D40EF5}" presName="accentRepeatNode" presStyleLbl="solidFgAcc1" presStyleIdx="0" presStyleCnt="4"/>
      <dgm:spPr/>
    </dgm:pt>
    <dgm:pt modelId="{F10E83C5-CAFB-4A29-B17A-8EF87B0740B2}" type="pres">
      <dgm:prSet presAssocID="{827DF3C4-F1CF-4852-98C4-CB4C175F4DB2}" presName="text_2" presStyleLbl="node1" presStyleIdx="1" presStyleCnt="4">
        <dgm:presLayoutVars>
          <dgm:bulletEnabled val="1"/>
        </dgm:presLayoutVars>
      </dgm:prSet>
      <dgm:spPr/>
    </dgm:pt>
    <dgm:pt modelId="{2891FF2E-1596-49F6-A2F2-A7A1E4DBE5E6}" type="pres">
      <dgm:prSet presAssocID="{827DF3C4-F1CF-4852-98C4-CB4C175F4DB2}" presName="accent_2" presStyleCnt="0"/>
      <dgm:spPr/>
    </dgm:pt>
    <dgm:pt modelId="{340B656D-A978-46F8-AE25-BAD6E4055159}" type="pres">
      <dgm:prSet presAssocID="{827DF3C4-F1CF-4852-98C4-CB4C175F4DB2}" presName="accentRepeatNode" presStyleLbl="solidFgAcc1" presStyleIdx="1" presStyleCnt="4"/>
      <dgm:spPr/>
    </dgm:pt>
    <dgm:pt modelId="{C1AD47C6-03BB-4E4F-8C28-62453D6CB952}" type="pres">
      <dgm:prSet presAssocID="{18F70821-10AB-4514-8CD8-628A086DE304}" presName="text_3" presStyleLbl="node1" presStyleIdx="2" presStyleCnt="4">
        <dgm:presLayoutVars>
          <dgm:bulletEnabled val="1"/>
        </dgm:presLayoutVars>
      </dgm:prSet>
      <dgm:spPr/>
    </dgm:pt>
    <dgm:pt modelId="{896388CF-E46B-469B-A402-6F785C3BC8E6}" type="pres">
      <dgm:prSet presAssocID="{18F70821-10AB-4514-8CD8-628A086DE304}" presName="accent_3" presStyleCnt="0"/>
      <dgm:spPr/>
    </dgm:pt>
    <dgm:pt modelId="{F29853D7-E744-4C99-9109-3FC31085F7B2}" type="pres">
      <dgm:prSet presAssocID="{18F70821-10AB-4514-8CD8-628A086DE304}" presName="accentRepeatNode" presStyleLbl="solidFgAcc1" presStyleIdx="2" presStyleCnt="4"/>
      <dgm:spPr/>
    </dgm:pt>
    <dgm:pt modelId="{D28C07FE-0179-4167-A4FC-938B660A9818}" type="pres">
      <dgm:prSet presAssocID="{D230DC79-5D71-48DF-8FAD-FDEEBF59A4ED}" presName="text_4" presStyleLbl="node1" presStyleIdx="3" presStyleCnt="4">
        <dgm:presLayoutVars>
          <dgm:bulletEnabled val="1"/>
        </dgm:presLayoutVars>
      </dgm:prSet>
      <dgm:spPr/>
    </dgm:pt>
    <dgm:pt modelId="{3ABA5E5A-8D17-42D5-8ADE-7FD11FDF1ABC}" type="pres">
      <dgm:prSet presAssocID="{D230DC79-5D71-48DF-8FAD-FDEEBF59A4ED}" presName="accent_4" presStyleCnt="0"/>
      <dgm:spPr/>
    </dgm:pt>
    <dgm:pt modelId="{394A1521-36D5-408B-99DD-27D1F3A58A03}" type="pres">
      <dgm:prSet presAssocID="{D230DC79-5D71-48DF-8FAD-FDEEBF59A4ED}" presName="accentRepeatNode" presStyleLbl="solidFgAcc1" presStyleIdx="3" presStyleCnt="4"/>
      <dgm:spPr/>
    </dgm:pt>
  </dgm:ptLst>
  <dgm:cxnLst>
    <dgm:cxn modelId="{C1A2CB60-2008-4E25-8A66-96E54F944A3E}" type="presOf" srcId="{9174CCA4-20C1-4CEB-9A26-6DD3C8771041}" destId="{C33E62B7-2EA2-4B4F-A597-1A19E3EBA2BB}" srcOrd="0" destOrd="0" presId="urn:microsoft.com/office/officeart/2008/layout/VerticalCurvedList"/>
    <dgm:cxn modelId="{B1296368-F9A5-473B-991D-779B68B5798D}" type="presOf" srcId="{18F70821-10AB-4514-8CD8-628A086DE304}" destId="{C1AD47C6-03BB-4E4F-8C28-62453D6CB952}" srcOrd="0" destOrd="0" presId="urn:microsoft.com/office/officeart/2008/layout/VerticalCurvedList"/>
    <dgm:cxn modelId="{3360B068-3C9C-404B-BC98-04BBBFFBC34E}" type="presOf" srcId="{D230DC79-5D71-48DF-8FAD-FDEEBF59A4ED}" destId="{D28C07FE-0179-4167-A4FC-938B660A9818}" srcOrd="0" destOrd="0" presId="urn:microsoft.com/office/officeart/2008/layout/VerticalCurvedList"/>
    <dgm:cxn modelId="{AC1C5B77-7D13-4D1B-BDA6-4B94713308A2}" type="presOf" srcId="{827DF3C4-F1CF-4852-98C4-CB4C175F4DB2}" destId="{F10E83C5-CAFB-4A29-B17A-8EF87B0740B2}" srcOrd="0" destOrd="0" presId="urn:microsoft.com/office/officeart/2008/layout/VerticalCurvedList"/>
    <dgm:cxn modelId="{6BBEED7A-64F0-4C66-B920-058C52D36544}" type="presOf" srcId="{2F76933F-D599-4849-BBED-659BC8D40EF5}" destId="{D7BFCC95-B402-4DEC-97EB-17DEEE57716B}" srcOrd="0" destOrd="0" presId="urn:microsoft.com/office/officeart/2008/layout/VerticalCurvedList"/>
    <dgm:cxn modelId="{E086D185-46DC-4D78-933D-11954D41CA7A}" srcId="{9852F2BD-3C74-465E-B448-D2CE34420EAA}" destId="{827DF3C4-F1CF-4852-98C4-CB4C175F4DB2}" srcOrd="1" destOrd="0" parTransId="{7FD2737F-CE85-4E7B-905B-230C234174E2}" sibTransId="{8B5F212F-650E-401A-A465-3BA663F968D3}"/>
    <dgm:cxn modelId="{68753CA7-8752-4EA0-96B0-CD9707DF22BB}" type="presOf" srcId="{9852F2BD-3C74-465E-B448-D2CE34420EAA}" destId="{84ADB239-0745-472C-928F-C7C359309EEC}" srcOrd="0" destOrd="0" presId="urn:microsoft.com/office/officeart/2008/layout/VerticalCurvedList"/>
    <dgm:cxn modelId="{168AF0E8-F1D9-4DF5-9FF7-6949F8B7B022}" srcId="{9852F2BD-3C74-465E-B448-D2CE34420EAA}" destId="{2F76933F-D599-4849-BBED-659BC8D40EF5}" srcOrd="0" destOrd="0" parTransId="{4CFBFD65-6A48-4CC1-8BBF-431482464B4B}" sibTransId="{9174CCA4-20C1-4CEB-9A26-6DD3C8771041}"/>
    <dgm:cxn modelId="{A79F4DED-986A-4CDB-9386-40F522D92490}" srcId="{9852F2BD-3C74-465E-B448-D2CE34420EAA}" destId="{18F70821-10AB-4514-8CD8-628A086DE304}" srcOrd="2" destOrd="0" parTransId="{92EBFDBE-9447-4CB2-9B97-F130CAE70C38}" sibTransId="{7D83BDDC-62C8-4366-AEDB-57CE4A0D648B}"/>
    <dgm:cxn modelId="{E94BD5F9-F2E6-4012-B3D1-D25DCAF679EF}" srcId="{9852F2BD-3C74-465E-B448-D2CE34420EAA}" destId="{D230DC79-5D71-48DF-8FAD-FDEEBF59A4ED}" srcOrd="3" destOrd="0" parTransId="{F75F285A-DCF8-446B-B5CB-0A67074C00A0}" sibTransId="{8D21C23C-BC10-4C9F-A7AF-14AC95406A27}"/>
    <dgm:cxn modelId="{B4DA6858-76E3-4E0C-8536-FB9D239BF63F}" type="presParOf" srcId="{84ADB239-0745-472C-928F-C7C359309EEC}" destId="{67F21393-3C90-49E1-AE59-AA48D817566E}" srcOrd="0" destOrd="0" presId="urn:microsoft.com/office/officeart/2008/layout/VerticalCurvedList"/>
    <dgm:cxn modelId="{1453B21A-158A-48A7-8DCB-1319E3B98C35}" type="presParOf" srcId="{67F21393-3C90-49E1-AE59-AA48D817566E}" destId="{0CA9EE6D-13DC-4449-904E-A834B244685F}" srcOrd="0" destOrd="0" presId="urn:microsoft.com/office/officeart/2008/layout/VerticalCurvedList"/>
    <dgm:cxn modelId="{FA6DCE9F-9C93-418F-AC7E-399E81CAB1DE}" type="presParOf" srcId="{0CA9EE6D-13DC-4449-904E-A834B244685F}" destId="{77F33537-911F-4572-9383-BA9FF21A496A}" srcOrd="0" destOrd="0" presId="urn:microsoft.com/office/officeart/2008/layout/VerticalCurvedList"/>
    <dgm:cxn modelId="{7EF5E313-982B-4145-8507-6017C3658D2D}" type="presParOf" srcId="{0CA9EE6D-13DC-4449-904E-A834B244685F}" destId="{C33E62B7-2EA2-4B4F-A597-1A19E3EBA2BB}" srcOrd="1" destOrd="0" presId="urn:microsoft.com/office/officeart/2008/layout/VerticalCurvedList"/>
    <dgm:cxn modelId="{AD50365B-1C92-4703-9975-AC4952CFA73C}" type="presParOf" srcId="{0CA9EE6D-13DC-4449-904E-A834B244685F}" destId="{4D8314EA-EA48-4335-8798-C5E842E3ACB4}" srcOrd="2" destOrd="0" presId="urn:microsoft.com/office/officeart/2008/layout/VerticalCurvedList"/>
    <dgm:cxn modelId="{F4D809B9-6832-4C05-8452-B89D320287C8}" type="presParOf" srcId="{0CA9EE6D-13DC-4449-904E-A834B244685F}" destId="{06138634-F8A5-490B-848E-4ADAA259B292}" srcOrd="3" destOrd="0" presId="urn:microsoft.com/office/officeart/2008/layout/VerticalCurvedList"/>
    <dgm:cxn modelId="{B24306F8-2A0E-4140-A35F-0A8D5F57B5E6}" type="presParOf" srcId="{67F21393-3C90-49E1-AE59-AA48D817566E}" destId="{D7BFCC95-B402-4DEC-97EB-17DEEE57716B}" srcOrd="1" destOrd="0" presId="urn:microsoft.com/office/officeart/2008/layout/VerticalCurvedList"/>
    <dgm:cxn modelId="{F3543C14-C583-4678-B3CA-A2C74CEB31A7}" type="presParOf" srcId="{67F21393-3C90-49E1-AE59-AA48D817566E}" destId="{11ECE234-3CD0-48B2-94FB-79C9488C9049}" srcOrd="2" destOrd="0" presId="urn:microsoft.com/office/officeart/2008/layout/VerticalCurvedList"/>
    <dgm:cxn modelId="{6590216D-FAC5-4A03-B4EE-7FEFB01A5DF2}" type="presParOf" srcId="{11ECE234-3CD0-48B2-94FB-79C9488C9049}" destId="{CE6A500D-CF85-4637-8490-520697AE587F}" srcOrd="0" destOrd="0" presId="urn:microsoft.com/office/officeart/2008/layout/VerticalCurvedList"/>
    <dgm:cxn modelId="{992F9024-577C-4684-BCB1-C217CE909454}" type="presParOf" srcId="{67F21393-3C90-49E1-AE59-AA48D817566E}" destId="{F10E83C5-CAFB-4A29-B17A-8EF87B0740B2}" srcOrd="3" destOrd="0" presId="urn:microsoft.com/office/officeart/2008/layout/VerticalCurvedList"/>
    <dgm:cxn modelId="{B1D4DB4B-2760-49B2-9C0E-A28823C60EB7}" type="presParOf" srcId="{67F21393-3C90-49E1-AE59-AA48D817566E}" destId="{2891FF2E-1596-49F6-A2F2-A7A1E4DBE5E6}" srcOrd="4" destOrd="0" presId="urn:microsoft.com/office/officeart/2008/layout/VerticalCurvedList"/>
    <dgm:cxn modelId="{62A456A7-31EF-4BED-ACA5-7F8AEC082D7F}" type="presParOf" srcId="{2891FF2E-1596-49F6-A2F2-A7A1E4DBE5E6}" destId="{340B656D-A978-46F8-AE25-BAD6E4055159}" srcOrd="0" destOrd="0" presId="urn:microsoft.com/office/officeart/2008/layout/VerticalCurvedList"/>
    <dgm:cxn modelId="{72AE9A56-1620-4FF2-96EA-1B8F95586E53}" type="presParOf" srcId="{67F21393-3C90-49E1-AE59-AA48D817566E}" destId="{C1AD47C6-03BB-4E4F-8C28-62453D6CB952}" srcOrd="5" destOrd="0" presId="urn:microsoft.com/office/officeart/2008/layout/VerticalCurvedList"/>
    <dgm:cxn modelId="{443AEABF-B576-4ABD-B1A1-94993DF05449}" type="presParOf" srcId="{67F21393-3C90-49E1-AE59-AA48D817566E}" destId="{896388CF-E46B-469B-A402-6F785C3BC8E6}" srcOrd="6" destOrd="0" presId="urn:microsoft.com/office/officeart/2008/layout/VerticalCurvedList"/>
    <dgm:cxn modelId="{2002CED2-B728-4CFE-BB79-095AF621551A}" type="presParOf" srcId="{896388CF-E46B-469B-A402-6F785C3BC8E6}" destId="{F29853D7-E744-4C99-9109-3FC31085F7B2}" srcOrd="0" destOrd="0" presId="urn:microsoft.com/office/officeart/2008/layout/VerticalCurvedList"/>
    <dgm:cxn modelId="{878A6412-F9B4-4350-9A90-0921E9DFACEE}" type="presParOf" srcId="{67F21393-3C90-49E1-AE59-AA48D817566E}" destId="{D28C07FE-0179-4167-A4FC-938B660A9818}" srcOrd="7" destOrd="0" presId="urn:microsoft.com/office/officeart/2008/layout/VerticalCurvedList"/>
    <dgm:cxn modelId="{19DFB696-771A-4959-9C56-99576173E45D}" type="presParOf" srcId="{67F21393-3C90-49E1-AE59-AA48D817566E}" destId="{3ABA5E5A-8D17-42D5-8ADE-7FD11FDF1ABC}" srcOrd="8" destOrd="0" presId="urn:microsoft.com/office/officeart/2008/layout/VerticalCurvedList"/>
    <dgm:cxn modelId="{7B424654-6A4C-4F6F-A7E8-66033CEC32C2}" type="presParOf" srcId="{3ABA5E5A-8D17-42D5-8ADE-7FD11FDF1ABC}" destId="{394A1521-36D5-408B-99DD-27D1F3A58A03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E62B7-2EA2-4B4F-A597-1A19E3EBA2BB}">
      <dsp:nvSpPr>
        <dsp:cNvPr id="0" name=""/>
        <dsp:cNvSpPr/>
      </dsp:nvSpPr>
      <dsp:spPr>
        <a:xfrm>
          <a:off x="-4127616" y="-719730"/>
          <a:ext cx="4922734" cy="4912026"/>
        </a:xfrm>
        <a:prstGeom prst="blockArc">
          <a:avLst>
            <a:gd name="adj1" fmla="val 18900000"/>
            <a:gd name="adj2" fmla="val 2700000"/>
            <a:gd name="adj3" fmla="val 44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FCC95-B402-4DEC-97EB-17DEEE57716B}">
      <dsp:nvSpPr>
        <dsp:cNvPr id="0" name=""/>
        <dsp:cNvSpPr/>
      </dsp:nvSpPr>
      <dsp:spPr>
        <a:xfrm>
          <a:off x="413810" y="280361"/>
          <a:ext cx="8106255" cy="5610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 val="51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5306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воспитательные группы не размещены по квартирному типу</a:t>
          </a:r>
        </a:p>
      </dsp:txBody>
      <dsp:txXfrm>
        <a:off x="413810" y="280361"/>
        <a:ext cx="8106255" cy="561015"/>
      </dsp:txXfrm>
    </dsp:sp>
    <dsp:sp modelId="{CE6A500D-CF85-4637-8490-520697AE587F}">
      <dsp:nvSpPr>
        <dsp:cNvPr id="0" name=""/>
        <dsp:cNvSpPr/>
      </dsp:nvSpPr>
      <dsp:spPr>
        <a:xfrm>
          <a:off x="63176" y="210234"/>
          <a:ext cx="701269" cy="701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0E83C5-CAFB-4A29-B17A-8EF87B0740B2}">
      <dsp:nvSpPr>
        <dsp:cNvPr id="0" name=""/>
        <dsp:cNvSpPr/>
      </dsp:nvSpPr>
      <dsp:spPr>
        <a:xfrm>
          <a:off x="735453" y="1122030"/>
          <a:ext cx="7784612" cy="5610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 val="31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5306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средняя численность детей в воспитательной группе превышает 8 человек</a:t>
          </a:r>
        </a:p>
      </dsp:txBody>
      <dsp:txXfrm>
        <a:off x="735453" y="1122030"/>
        <a:ext cx="7784612" cy="561015"/>
      </dsp:txXfrm>
    </dsp:sp>
    <dsp:sp modelId="{340B656D-A978-46F8-AE25-BAD6E4055159}">
      <dsp:nvSpPr>
        <dsp:cNvPr id="0" name=""/>
        <dsp:cNvSpPr/>
      </dsp:nvSpPr>
      <dsp:spPr>
        <a:xfrm>
          <a:off x="384819" y="1051903"/>
          <a:ext cx="701269" cy="701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D47C6-03BB-4E4F-8C28-62453D6CB952}">
      <dsp:nvSpPr>
        <dsp:cNvPr id="0" name=""/>
        <dsp:cNvSpPr/>
      </dsp:nvSpPr>
      <dsp:spPr>
        <a:xfrm>
          <a:off x="735453" y="1963699"/>
          <a:ext cx="7784612" cy="5610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 val="31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5306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комплектование групп осуществляется без учета принципа преимущественно совместного проживания в одной группе братьев и сестер, если раньше они воспитывались вместе и находятся в одном учреждении</a:t>
          </a:r>
        </a:p>
      </dsp:txBody>
      <dsp:txXfrm>
        <a:off x="735453" y="1963699"/>
        <a:ext cx="7784612" cy="561015"/>
      </dsp:txXfrm>
    </dsp:sp>
    <dsp:sp modelId="{F29853D7-E744-4C99-9109-3FC31085F7B2}">
      <dsp:nvSpPr>
        <dsp:cNvPr id="0" name=""/>
        <dsp:cNvSpPr/>
      </dsp:nvSpPr>
      <dsp:spPr>
        <a:xfrm>
          <a:off x="384819" y="1893572"/>
          <a:ext cx="701269" cy="701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8C07FE-0179-4167-A4FC-938B660A9818}">
      <dsp:nvSpPr>
        <dsp:cNvPr id="0" name=""/>
        <dsp:cNvSpPr/>
      </dsp:nvSpPr>
      <dsp:spPr>
        <a:xfrm>
          <a:off x="413810" y="2805368"/>
          <a:ext cx="8106255" cy="5610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 val="31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5306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не организовано общение с братьями и сестрами, которые находятся на воспитании в других организациях для детей-сирот или в замещающих семьях</a:t>
          </a:r>
        </a:p>
      </dsp:txBody>
      <dsp:txXfrm>
        <a:off x="413810" y="2805368"/>
        <a:ext cx="8106255" cy="561015"/>
      </dsp:txXfrm>
    </dsp:sp>
    <dsp:sp modelId="{394A1521-36D5-408B-99DD-27D1F3A58A03}">
      <dsp:nvSpPr>
        <dsp:cNvPr id="0" name=""/>
        <dsp:cNvSpPr/>
      </dsp:nvSpPr>
      <dsp:spPr>
        <a:xfrm>
          <a:off x="63176" y="2735241"/>
          <a:ext cx="701269" cy="701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14553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cf5bd7ce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cf5bd7ce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040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6cf5bd7ce4_5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6cf5bd7ce4_5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 preserve="1">
  <p:cSld name="1_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288000" y="252566"/>
            <a:ext cx="8013410" cy="60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1600" b="1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287337" y="1095375"/>
            <a:ext cx="8569325" cy="35639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200">
                <a:latin typeface="+mn-lt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pic>
        <p:nvPicPr>
          <p:cNvPr id="11" name="Google Shape;159;p26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00748" y="202778"/>
            <a:ext cx="555915" cy="607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 userDrawn="1"/>
        </p:nvSpPr>
        <p:spPr>
          <a:xfrm>
            <a:off x="8546963" y="4924135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0000000-1234-1234-1234-123412341234}" type="slidenum">
              <a:rPr lang="ru" sz="800" smtClean="0"/>
              <a:pPr/>
              <a:t>‹#›</a:t>
            </a:fld>
            <a:endParaRPr lang="ru-RU" sz="800" dirty="0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88528E6C-38A7-4BFC-A341-C6B481FAD738}"/>
              </a:ext>
            </a:extLst>
          </p:cNvPr>
          <p:cNvCxnSpPr/>
          <p:nvPr userDrawn="1"/>
        </p:nvCxnSpPr>
        <p:spPr>
          <a:xfrm>
            <a:off x="287337" y="869845"/>
            <a:ext cx="8569325" cy="0"/>
          </a:xfrm>
          <a:prstGeom prst="line">
            <a:avLst/>
          </a:prstGeom>
          <a:ln>
            <a:solidFill>
              <a:srgbClr val="CB2458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468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  <p15:guide id="3" orient="horz" pos="690" userDrawn="1">
          <p15:clr>
            <a:srgbClr val="FBAE40"/>
          </p15:clr>
        </p15:guide>
        <p15:guide id="4" orient="horz" pos="2935" userDrawn="1">
          <p15:clr>
            <a:srgbClr val="FBAE40"/>
          </p15:clr>
        </p15:guide>
        <p15:guide id="5" pos="181" userDrawn="1">
          <p15:clr>
            <a:srgbClr val="FBAE40"/>
          </p15:clr>
        </p15:guide>
        <p15:guide id="6" pos="557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130353" y="40455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-72250" y="118322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32" name="Google Shape;32;p4"/>
          <p:cNvGrpSpPr/>
          <p:nvPr/>
        </p:nvGrpSpPr>
        <p:grpSpPr>
          <a:xfrm rot="10800000">
            <a:off x="3" y="3112930"/>
            <a:ext cx="3045625" cy="2030570"/>
            <a:chOff x="6098378" y="5"/>
            <a:chExt cx="3045625" cy="2030570"/>
          </a:xfrm>
        </p:grpSpPr>
        <p:sp>
          <p:nvSpPr>
            <p:cNvPr id="33" name="Google Shape;33;p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rgbClr val="B310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87338" y="243787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8546963" y="4924135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0000000-1234-1234-1234-123412341234}" type="slidenum">
              <a:rPr lang="ru" sz="800" smtClean="0"/>
              <a:pPr/>
              <a:t>‹#›</a:t>
            </a:fld>
            <a:endParaRPr lang="ru-RU" sz="800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1620" userDrawn="1">
          <p15:clr>
            <a:srgbClr val="F26B43"/>
          </p15:clr>
        </p15:guide>
        <p15:guide id="3" orient="horz" pos="690" userDrawn="1">
          <p15:clr>
            <a:srgbClr val="F26B43"/>
          </p15:clr>
        </p15:guide>
        <p15:guide id="4" orient="horz" pos="2935" userDrawn="1">
          <p15:clr>
            <a:srgbClr val="F26B43"/>
          </p15:clr>
        </p15:guide>
        <p15:guide id="5" pos="181" userDrawn="1">
          <p15:clr>
            <a:srgbClr val="F26B43"/>
          </p15:clr>
        </p15:guide>
        <p15:guide id="6" pos="55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6510" y="194357"/>
            <a:ext cx="2160153" cy="599359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5"/>
          <p:cNvSpPr txBox="1"/>
          <p:nvPr/>
        </p:nvSpPr>
        <p:spPr>
          <a:xfrm>
            <a:off x="551452" y="1157468"/>
            <a:ext cx="8041098" cy="2681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sz="2000" b="1" dirty="0">
                <a:solidFill>
                  <a:srgbClr val="20124D"/>
                </a:solidFill>
                <a:latin typeface="+mj-lt"/>
                <a:cs typeface="Times New Roman" panose="02020603050405020304" pitchFamily="18" charset="0"/>
              </a:rPr>
              <a:t>Организационные вопросы перехода к единой подведомственности организаций для детей-сирот и детей, оставшихся без попечения родителей, </a:t>
            </a:r>
          </a:p>
          <a:p>
            <a:pPr lvl="0" algn="ctr"/>
            <a:r>
              <a:rPr lang="ru-RU" sz="2000" b="1" dirty="0">
                <a:solidFill>
                  <a:srgbClr val="20124D"/>
                </a:solidFill>
                <a:latin typeface="+mj-lt"/>
                <a:cs typeface="Times New Roman" panose="02020603050405020304" pitchFamily="18" charset="0"/>
              </a:rPr>
              <a:t>и органов опеки и попечительства в отношении несовершеннолетних граждан</a:t>
            </a:r>
          </a:p>
          <a:p>
            <a:pPr lvl="0" algn="ctr"/>
            <a:endParaRPr lang="ru-RU" sz="2000" b="1" dirty="0">
              <a:solidFill>
                <a:srgbClr val="20124D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543D66F-E7E9-4212-9CA4-6A69FD6354B9}"/>
              </a:ext>
            </a:extLst>
          </p:cNvPr>
          <p:cNvSpPr txBox="1">
            <a:spLocks/>
          </p:cNvSpPr>
          <p:nvPr/>
        </p:nvSpPr>
        <p:spPr bwMode="auto">
          <a:xfrm>
            <a:off x="190248" y="4045999"/>
            <a:ext cx="6202931" cy="117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z="1600" b="1" dirty="0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rPr>
              <a:t>Колесникова Ксения Ивановна</a:t>
            </a:r>
          </a:p>
          <a:p>
            <a:pPr eaLnBrk="1" hangingPunct="1">
              <a:buFont typeface="Arial" pitchFamily="34" charset="0"/>
              <a:buNone/>
            </a:pPr>
            <a:endParaRPr lang="ru-RU" sz="800" b="1" dirty="0">
              <a:solidFill>
                <a:schemeClr val="accent1"/>
              </a:solidFill>
              <a:latin typeface="+mn-lt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ru-RU" b="1" dirty="0" err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rPr>
              <a:t>и.о</a:t>
            </a:r>
            <a:r>
              <a:rPr lang="ru-RU" b="1" dirty="0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rPr>
              <a:t>. директора ФГБУ «Центр защиты прав и интересов детей»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349" y="159123"/>
            <a:ext cx="8013410" cy="607800"/>
          </a:xfrm>
        </p:spPr>
        <p:txBody>
          <a:bodyPr/>
          <a:lstStyle/>
          <a:p>
            <a:r>
              <a:rPr lang="ru-RU" dirty="0"/>
              <a:t>Критерии оценки соответствия организаций для детей-сирот и детей, оставшихся без попечения родителей, требованиям постановления Правительства Российской Федерации от 24.05.2014 № 481</a:t>
            </a:r>
            <a:endParaRPr lang="ru-RU" b="1" dirty="0"/>
          </a:p>
        </p:txBody>
      </p:sp>
      <p:sp>
        <p:nvSpPr>
          <p:cNvPr id="5" name="Google Shape;155;p26"/>
          <p:cNvSpPr txBox="1">
            <a:spLocks noGrp="1"/>
          </p:cNvSpPr>
          <p:nvPr>
            <p:ph type="body" idx="1"/>
          </p:nvPr>
        </p:nvSpPr>
        <p:spPr>
          <a:xfrm>
            <a:off x="396859" y="1103043"/>
            <a:ext cx="8350282" cy="3188565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lvl="0">
              <a:spcBef>
                <a:spcPts val="1800"/>
              </a:spcBef>
            </a:pPr>
            <a:r>
              <a:rPr lang="ru-RU" sz="1600" dirty="0">
                <a:cs typeface="Times New Roman" panose="02020603050405020304" pitchFamily="18" charset="0"/>
              </a:rPr>
              <a:t>временность пребывания детей в организациях </a:t>
            </a:r>
            <a:br>
              <a:rPr lang="ru-RU" sz="1600" dirty="0">
                <a:cs typeface="Times New Roman" panose="02020603050405020304" pitchFamily="18" charset="0"/>
              </a:rPr>
            </a:br>
            <a:r>
              <a:rPr lang="ru-RU" sz="1600" dirty="0">
                <a:cs typeface="Times New Roman" panose="02020603050405020304" pitchFamily="18" charset="0"/>
              </a:rPr>
              <a:t>для детей-сирот и детей, оставшихся без попечения родителей</a:t>
            </a:r>
          </a:p>
          <a:p>
            <a:pPr>
              <a:spcBef>
                <a:spcPts val="1800"/>
              </a:spcBef>
            </a:pPr>
            <a:r>
              <a:rPr lang="ru-RU" sz="1600" dirty="0">
                <a:cs typeface="Times New Roman" panose="02020603050405020304" pitchFamily="18" charset="0"/>
              </a:rPr>
              <a:t>создание условий для проживания, приближенных к семейным, </a:t>
            </a:r>
            <a:br>
              <a:rPr lang="ru-RU" sz="1600" dirty="0">
                <a:cs typeface="Times New Roman" panose="02020603050405020304" pitchFamily="18" charset="0"/>
              </a:rPr>
            </a:br>
            <a:r>
              <a:rPr lang="ru-RU" sz="1600" dirty="0">
                <a:cs typeface="Times New Roman" panose="02020603050405020304" pitchFamily="18" charset="0"/>
              </a:rPr>
              <a:t>для детей, которых пока не удалось передать в семью на воспитание</a:t>
            </a:r>
          </a:p>
          <a:p>
            <a:pPr>
              <a:spcBef>
                <a:spcPts val="1800"/>
              </a:spcBef>
            </a:pPr>
            <a:r>
              <a:rPr lang="ru-RU" sz="1600" dirty="0">
                <a:cs typeface="Times New Roman" panose="02020603050405020304" pitchFamily="18" charset="0"/>
              </a:rPr>
              <a:t>создание безопасной среды для ребенка</a:t>
            </a:r>
          </a:p>
          <a:p>
            <a:pPr>
              <a:spcBef>
                <a:spcPts val="1800"/>
              </a:spcBef>
            </a:pPr>
            <a:r>
              <a:rPr lang="ru-RU" sz="1600" dirty="0">
                <a:cs typeface="Times New Roman" panose="02020603050405020304" pitchFamily="18" charset="0"/>
              </a:rPr>
              <a:t>помощь в социальной адаптации детей в возрасте до 18 лет </a:t>
            </a:r>
            <a:br>
              <a:rPr lang="ru-RU" sz="1600" dirty="0">
                <a:cs typeface="Times New Roman" panose="02020603050405020304" pitchFamily="18" charset="0"/>
              </a:rPr>
            </a:br>
            <a:r>
              <a:rPr lang="ru-RU" sz="1600" dirty="0">
                <a:cs typeface="Times New Roman" panose="02020603050405020304" pitchFamily="18" charset="0"/>
              </a:rPr>
              <a:t>и лиц в возрасте от 18 лет и старше, подготовке детей </a:t>
            </a:r>
            <a:br>
              <a:rPr lang="ru-RU" sz="1600" dirty="0">
                <a:cs typeface="Times New Roman" panose="02020603050405020304" pitchFamily="18" charset="0"/>
              </a:rPr>
            </a:br>
            <a:r>
              <a:rPr lang="ru-RU" sz="1600" dirty="0">
                <a:cs typeface="Times New Roman" panose="02020603050405020304" pitchFamily="18" charset="0"/>
              </a:rPr>
              <a:t>к самостоятельной жизни</a:t>
            </a:r>
          </a:p>
        </p:txBody>
      </p:sp>
    </p:spTree>
    <p:extLst>
      <p:ext uri="{BB962C8B-B14F-4D97-AF65-F5344CB8AC3E}">
        <p14:creationId xmlns:p14="http://schemas.microsoft.com/office/powerpoint/2010/main" val="154691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Сроки нахождения детей в организации для детей-сирот и детей, </a:t>
            </a:r>
            <a:br>
              <a:rPr lang="ru-RU" dirty="0"/>
            </a:br>
            <a:r>
              <a:rPr lang="ru-RU" dirty="0"/>
              <a:t>оставшихся без попечения родителей</a:t>
            </a:r>
            <a:endParaRPr lang="ru-RU" sz="1600" b="1" dirty="0">
              <a:latin typeface="+mj-lt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8F27A386-B26B-404F-AD20-1891409772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7558539"/>
              </p:ext>
            </p:extLst>
          </p:nvPr>
        </p:nvGraphicFramePr>
        <p:xfrm>
          <a:off x="287339" y="1095375"/>
          <a:ext cx="8569324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32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Выявленные недостатки в деятельности организаций для детей-сирот </a:t>
            </a:r>
            <a:br>
              <a:rPr lang="ru-RU" dirty="0"/>
            </a:br>
            <a:r>
              <a:rPr lang="ru-RU" dirty="0"/>
              <a:t>и детей, оставшихся без попечения родителей</a:t>
            </a:r>
          </a:p>
        </p:txBody>
      </p:sp>
      <p:graphicFrame>
        <p:nvGraphicFramePr>
          <p:cNvPr id="140" name="Схема 139">
            <a:extLst>
              <a:ext uri="{FF2B5EF4-FFF2-40B4-BE49-F238E27FC236}">
                <a16:creationId xmlns:a16="http://schemas.microsoft.com/office/drawing/2014/main" id="{77F765A1-451D-48F6-A6AD-4304714B7B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1487353"/>
              </p:ext>
            </p:extLst>
          </p:nvPr>
        </p:nvGraphicFramePr>
        <p:xfrm>
          <a:off x="287999" y="1095375"/>
          <a:ext cx="8568663" cy="3646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769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7338" y="180287"/>
            <a:ext cx="8013410" cy="607800"/>
          </a:xfrm>
        </p:spPr>
        <p:txBody>
          <a:bodyPr/>
          <a:lstStyle/>
          <a:p>
            <a:r>
              <a:rPr lang="ru-RU" dirty="0"/>
              <a:t>Проблемные зоны, выявленные в процессе пилотного исследования субъективной оценки своего благополучия воспитанниками организаций </a:t>
            </a:r>
            <a:br>
              <a:rPr lang="ru-RU" dirty="0"/>
            </a:br>
            <a:r>
              <a:rPr lang="ru-RU" dirty="0"/>
              <a:t>для детей-сирот и детей, оставшихся без попечения родителей 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BB23EF3-D768-42B0-88AB-EA73E32902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8420360"/>
              </p:ext>
            </p:extLst>
          </p:nvPr>
        </p:nvGraphicFramePr>
        <p:xfrm>
          <a:off x="4572000" y="1095374"/>
          <a:ext cx="4284663" cy="3256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15">
            <a:extLst>
              <a:ext uri="{FF2B5EF4-FFF2-40B4-BE49-F238E27FC236}">
                <a16:creationId xmlns:a16="http://schemas.microsoft.com/office/drawing/2014/main" id="{2CD6D819-6BD5-44C0-A0D3-2032DDC4A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150988"/>
              </p:ext>
            </p:extLst>
          </p:nvPr>
        </p:nvGraphicFramePr>
        <p:xfrm>
          <a:off x="287338" y="1095375"/>
          <a:ext cx="4106862" cy="1483362"/>
        </p:xfrm>
        <a:graphic>
          <a:graphicData uri="http://schemas.openxmlformats.org/drawingml/2006/table">
            <a:tbl>
              <a:tblPr firstRow="1" bandRow="1">
                <a:tableStyleId>{456D49D1-49AE-486A-B45B-382EFCB80D2B}</a:tableStyleId>
              </a:tblPr>
              <a:tblGrid>
                <a:gridCol w="2053431">
                  <a:extLst>
                    <a:ext uri="{9D8B030D-6E8A-4147-A177-3AD203B41FA5}">
                      <a16:colId xmlns:a16="http://schemas.microsoft.com/office/drawing/2014/main" val="3248868538"/>
                    </a:ext>
                  </a:extLst>
                </a:gridCol>
                <a:gridCol w="2053431">
                  <a:extLst>
                    <a:ext uri="{9D8B030D-6E8A-4147-A177-3AD203B41FA5}">
                      <a16:colId xmlns:a16="http://schemas.microsoft.com/office/drawing/2014/main" val="1612074770"/>
                    </a:ext>
                  </a:extLst>
                </a:gridCol>
              </a:tblGrid>
              <a:tr h="305201">
                <a:tc gridSpan="2">
                  <a:txBody>
                    <a:bodyPr/>
                    <a:lstStyle/>
                    <a:p>
                      <a:pPr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Arial"/>
                        </a:rPr>
                        <a:t>Участники исследования 2019 года</a:t>
                      </a:r>
                      <a:br>
                        <a:rPr lang="ru-RU" sz="1200" b="1" i="0" u="none" strike="noStrike" cap="non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Arial"/>
                        </a:rPr>
                      </a:br>
                      <a:r>
                        <a:rPr lang="ru-RU" sz="1200" b="0" i="0" u="none" strike="noStrike" cap="non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Arial"/>
                        </a:rPr>
                        <a:t>662 воспитанника организаций для детей-сирот </a:t>
                      </a:r>
                      <a:br>
                        <a:rPr lang="ru-RU" sz="1200" b="0" i="0" u="none" strike="noStrike" cap="non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Arial"/>
                        </a:rPr>
                      </a:br>
                      <a:r>
                        <a:rPr lang="ru-RU" sz="1200" b="0" i="0" u="none" strike="noStrike" cap="non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Arial"/>
                        </a:rPr>
                        <a:t>и детей, оставшихся без попечения родителей, из них: 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098650"/>
                  </a:ext>
                </a:extLst>
              </a:tr>
              <a:tr h="12540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0" i="0" u="none" strike="noStrike" cap="non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Arial"/>
                        </a:rPr>
                        <a:t>дошкольников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0" i="0" u="none" strike="noStrike" cap="non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Arial"/>
                        </a:rPr>
                        <a:t>46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4740634"/>
                  </a:ext>
                </a:extLst>
              </a:tr>
              <a:tr h="12540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0" i="0" u="none" strike="noStrike" cap="non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Arial"/>
                        </a:rPr>
                        <a:t>детей 7-12 лет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0" i="0" u="none" strike="noStrike" cap="non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Arial"/>
                        </a:rPr>
                        <a:t>197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2518672"/>
                  </a:ext>
                </a:extLst>
              </a:tr>
              <a:tr h="155652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0" i="0" u="none" strike="noStrike" cap="non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Arial"/>
                        </a:rPr>
                        <a:t>подростков 13-17 лет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0" i="0" u="none" strike="noStrike" cap="non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Arial"/>
                        </a:rPr>
                        <a:t>419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4624202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87338" y="3049445"/>
            <a:ext cx="353288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Tx/>
              <a:defRPr/>
            </a:pPr>
            <a:r>
              <a:rPr lang="ru-RU" sz="12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Проблемные зоны:</a:t>
            </a:r>
          </a:p>
          <a:p>
            <a:pPr marL="171450" lvl="1" indent="-171450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психологическая  и физическая  безопасность ребенка </a:t>
            </a:r>
            <a:b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(в том числе, </a:t>
            </a:r>
            <a:r>
              <a:rPr lang="ru-RU" sz="12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буллинг</a:t>
            </a: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  <a:p>
            <a:pPr marL="1714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готовность к самостоятельной жизни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  <a:p>
            <a:pPr marL="1714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питания 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  <a:p>
            <a:pPr marL="1714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latin typeface="+mn-lt"/>
                <a:cs typeface="Times New Roman" panose="02020603050405020304" pitchFamily="18" charset="0"/>
              </a:rPr>
              <a:t>другие проблемы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1" y="4351536"/>
            <a:ext cx="42846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Случаи жестокого обращения</a:t>
            </a:r>
          </a:p>
        </p:txBody>
      </p:sp>
    </p:spTree>
    <p:extLst>
      <p:ext uri="{BB962C8B-B14F-4D97-AF65-F5344CB8AC3E}">
        <p14:creationId xmlns:p14="http://schemas.microsoft.com/office/powerpoint/2010/main" val="27236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углом вверх 12"/>
          <p:cNvSpPr/>
          <p:nvPr/>
        </p:nvSpPr>
        <p:spPr>
          <a:xfrm rot="5400000" flipH="1">
            <a:off x="1932471" y="1087853"/>
            <a:ext cx="1023583" cy="1905841"/>
          </a:xfrm>
          <a:prstGeom prst="bentUpArrow">
            <a:avLst>
              <a:gd name="adj1" fmla="val 25000"/>
              <a:gd name="adj2" fmla="val 23897"/>
              <a:gd name="adj3" fmla="val 25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углом вверх 10"/>
          <p:cNvSpPr/>
          <p:nvPr/>
        </p:nvSpPr>
        <p:spPr>
          <a:xfrm rot="5400000">
            <a:off x="1827228" y="2838759"/>
            <a:ext cx="1234072" cy="1905841"/>
          </a:xfrm>
          <a:prstGeom prst="bentUpArrow">
            <a:avLst>
              <a:gd name="adj1" fmla="val 25000"/>
              <a:gd name="adj2" fmla="val 23897"/>
              <a:gd name="adj3" fmla="val 25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7338" y="179109"/>
            <a:ext cx="8013410" cy="607800"/>
          </a:xfrm>
        </p:spPr>
        <p:txBody>
          <a:bodyPr/>
          <a:lstStyle/>
          <a:p>
            <a:r>
              <a:rPr lang="ru-RU" dirty="0"/>
              <a:t>Положительная тенденция в интеграции воспитанников организаций </a:t>
            </a:r>
            <a:br>
              <a:rPr lang="ru-RU" dirty="0"/>
            </a:br>
            <a:r>
              <a:rPr lang="ru-RU" dirty="0"/>
              <a:t>для детей-сирот и детей, оставшихся без попечения родителей, </a:t>
            </a:r>
            <a:br>
              <a:rPr lang="ru-RU" dirty="0"/>
            </a:br>
            <a:r>
              <a:rPr lang="ru-RU" dirty="0"/>
              <a:t>в открытое образовательное пространство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13C38F-244E-45EE-A5FF-8B0AB258A5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181"/>
          <a:stretch/>
        </p:blipFill>
        <p:spPr>
          <a:xfrm>
            <a:off x="287338" y="1822449"/>
            <a:ext cx="2684462" cy="2008497"/>
          </a:xfrm>
          <a:prstGeom prst="rect">
            <a:avLst/>
          </a:prstGeom>
        </p:spPr>
      </p:pic>
      <p:sp>
        <p:nvSpPr>
          <p:cNvPr id="7" name="Блок-схема: альтернативный процесс 6">
            <a:extLst>
              <a:ext uri="{FF2B5EF4-FFF2-40B4-BE49-F238E27FC236}">
                <a16:creationId xmlns:a16="http://schemas.microsoft.com/office/drawing/2014/main" id="{585C37FB-25D8-46EF-AD81-B5C35319FE79}"/>
              </a:ext>
            </a:extLst>
          </p:cNvPr>
          <p:cNvSpPr/>
          <p:nvPr/>
        </p:nvSpPr>
        <p:spPr>
          <a:xfrm>
            <a:off x="3397184" y="1194220"/>
            <a:ext cx="2364032" cy="1150066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«Хорошо» чувствуют себя в организации, адаптировались </a:t>
            </a:r>
          </a:p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(52,1 %)</a:t>
            </a:r>
          </a:p>
        </p:txBody>
      </p:sp>
      <p:sp>
        <p:nvSpPr>
          <p:cNvPr id="8" name="Блок-схема: альтернативный процесс 7">
            <a:extLst>
              <a:ext uri="{FF2B5EF4-FFF2-40B4-BE49-F238E27FC236}">
                <a16:creationId xmlns:a16="http://schemas.microsoft.com/office/drawing/2014/main" id="{F838A996-520C-4882-B349-DDE383AE4485}"/>
              </a:ext>
            </a:extLst>
          </p:cNvPr>
          <p:cNvSpPr/>
          <p:nvPr/>
        </p:nvSpPr>
        <p:spPr>
          <a:xfrm>
            <a:off x="3397184" y="3564657"/>
            <a:ext cx="2378398" cy="1094656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не могут адаптироваться </a:t>
            </a:r>
          </a:p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(47, 9 %)</a:t>
            </a:r>
          </a:p>
        </p:txBody>
      </p:sp>
      <p:sp>
        <p:nvSpPr>
          <p:cNvPr id="9" name="Блок-схема: альтернативный процесс 8">
            <a:extLst>
              <a:ext uri="{FF2B5EF4-FFF2-40B4-BE49-F238E27FC236}">
                <a16:creationId xmlns:a16="http://schemas.microsoft.com/office/drawing/2014/main" id="{25CF6CB8-093D-44C6-8159-AFC8C0BF41E9}"/>
              </a:ext>
            </a:extLst>
          </p:cNvPr>
          <p:cNvSpPr/>
          <p:nvPr/>
        </p:nvSpPr>
        <p:spPr>
          <a:xfrm>
            <a:off x="6492631" y="2400309"/>
            <a:ext cx="2364032" cy="1094656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70,8 % </a:t>
            </a:r>
          </a:p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ходят в детский сад</a:t>
            </a:r>
          </a:p>
        </p:txBody>
      </p:sp>
      <p:sp>
        <p:nvSpPr>
          <p:cNvPr id="12" name="Стрелка углом вверх 11"/>
          <p:cNvSpPr/>
          <p:nvPr/>
        </p:nvSpPr>
        <p:spPr>
          <a:xfrm rot="10800000" flipH="1">
            <a:off x="5761216" y="1632855"/>
            <a:ext cx="2239784" cy="767453"/>
          </a:xfrm>
          <a:prstGeom prst="bentUpArrow">
            <a:avLst>
              <a:gd name="adj1" fmla="val 37815"/>
              <a:gd name="adj2" fmla="val 37219"/>
              <a:gd name="adj3" fmla="val 3282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C13C38F-244E-45EE-A5FF-8B0AB258A5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65" b="75056"/>
          <a:stretch/>
        </p:blipFill>
        <p:spPr>
          <a:xfrm>
            <a:off x="287338" y="1065183"/>
            <a:ext cx="2684462" cy="55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68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: изогнутая вниз 9">
            <a:extLst>
              <a:ext uri="{FF2B5EF4-FFF2-40B4-BE49-F238E27FC236}">
                <a16:creationId xmlns:a16="http://schemas.microsoft.com/office/drawing/2014/main" id="{4581BC39-CBF4-4F7A-91C4-A5D507D36E64}"/>
              </a:ext>
            </a:extLst>
          </p:cNvPr>
          <p:cNvSpPr/>
          <p:nvPr/>
        </p:nvSpPr>
        <p:spPr>
          <a:xfrm rot="21188655">
            <a:off x="3041651" y="1450467"/>
            <a:ext cx="2705100" cy="607799"/>
          </a:xfrm>
          <a:prstGeom prst="curvedDownArrow">
            <a:avLst>
              <a:gd name="adj1" fmla="val 41265"/>
              <a:gd name="adj2" fmla="val 68956"/>
              <a:gd name="adj3" fmla="val 4276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: изогнутая вниз 9">
            <a:extLst>
              <a:ext uri="{FF2B5EF4-FFF2-40B4-BE49-F238E27FC236}">
                <a16:creationId xmlns:a16="http://schemas.microsoft.com/office/drawing/2014/main" id="{4581BC39-CBF4-4F7A-91C4-A5D507D36E64}"/>
              </a:ext>
            </a:extLst>
          </p:cNvPr>
          <p:cNvSpPr/>
          <p:nvPr/>
        </p:nvSpPr>
        <p:spPr>
          <a:xfrm rot="10361053">
            <a:off x="3041651" y="4047617"/>
            <a:ext cx="2705100" cy="607799"/>
          </a:xfrm>
          <a:prstGeom prst="curvedDownArrow">
            <a:avLst>
              <a:gd name="adj1" fmla="val 41265"/>
              <a:gd name="adj2" fmla="val 68956"/>
              <a:gd name="adj3" fmla="val 4276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«Дорожная карта» по переходу до 2024 года </a:t>
            </a:r>
            <a:br>
              <a:rPr lang="ru-RU" dirty="0"/>
            </a:br>
            <a:r>
              <a:rPr lang="ru-RU" dirty="0"/>
              <a:t>к единой модели подчиненности</a:t>
            </a:r>
          </a:p>
        </p:txBody>
      </p:sp>
      <p:sp>
        <p:nvSpPr>
          <p:cNvPr id="12" name="Прямоугольник: скругленные углы 2">
            <a:extLst>
              <a:ext uri="{FF2B5EF4-FFF2-40B4-BE49-F238E27FC236}">
                <a16:creationId xmlns:a16="http://schemas.microsoft.com/office/drawing/2014/main" id="{8101E44E-5507-4F56-A66E-7D08AC175DE3}"/>
              </a:ext>
            </a:extLst>
          </p:cNvPr>
          <p:cNvSpPr/>
          <p:nvPr/>
        </p:nvSpPr>
        <p:spPr>
          <a:xfrm>
            <a:off x="797442" y="1924493"/>
            <a:ext cx="2893543" cy="22691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Региональная государственная политика в сфере защиты прав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 интересов детей-сирот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 детей, оставшихся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без попечения родителей</a:t>
            </a:r>
          </a:p>
        </p:txBody>
      </p:sp>
      <p:sp>
        <p:nvSpPr>
          <p:cNvPr id="13" name="Прямоугольник: скругленные углы 4">
            <a:extLst>
              <a:ext uri="{FF2B5EF4-FFF2-40B4-BE49-F238E27FC236}">
                <a16:creationId xmlns:a16="http://schemas.microsoft.com/office/drawing/2014/main" id="{579B0694-1E40-4334-BE6C-7165139B4DB4}"/>
              </a:ext>
            </a:extLst>
          </p:cNvPr>
          <p:cNvSpPr/>
          <p:nvPr/>
        </p:nvSpPr>
        <p:spPr>
          <a:xfrm>
            <a:off x="5269547" y="1924493"/>
            <a:ext cx="3031863" cy="22691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Единое пространство функционирования организаций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для детей-сирот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 органов опеки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 попечительства  </a:t>
            </a:r>
          </a:p>
        </p:txBody>
      </p:sp>
    </p:spTree>
    <p:extLst>
      <p:ext uri="{BB962C8B-B14F-4D97-AF65-F5344CB8AC3E}">
        <p14:creationId xmlns:p14="http://schemas.microsoft.com/office/powerpoint/2010/main" val="93499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43;p25"/>
          <p:cNvPicPr preferRelativeResize="0"/>
          <p:nvPr/>
        </p:nvPicPr>
        <p:blipFill rotWithShape="1">
          <a:blip r:embed="rId3">
            <a:alphaModFix/>
          </a:blip>
          <a:srcRect l="44112" t="20665"/>
          <a:stretch/>
        </p:blipFill>
        <p:spPr>
          <a:xfrm>
            <a:off x="6290598" y="2865120"/>
            <a:ext cx="2853401" cy="2278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43;p25"/>
          <p:cNvPicPr preferRelativeResize="0"/>
          <p:nvPr/>
        </p:nvPicPr>
        <p:blipFill rotWithShape="1">
          <a:blip r:embed="rId3">
            <a:alphaModFix/>
          </a:blip>
          <a:srcRect r="71574" b="55420"/>
          <a:stretch/>
        </p:blipFill>
        <p:spPr>
          <a:xfrm>
            <a:off x="4" y="-3"/>
            <a:ext cx="1799522" cy="1587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41971" y="2084275"/>
            <a:ext cx="460058" cy="4600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41973" y="3573006"/>
            <a:ext cx="460056" cy="46005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A673CAE-9874-48D5-BA6D-896309AC3703}"/>
              </a:ext>
            </a:extLst>
          </p:cNvPr>
          <p:cNvSpPr/>
          <p:nvPr/>
        </p:nvSpPr>
        <p:spPr>
          <a:xfrm>
            <a:off x="2844007" y="2571750"/>
            <a:ext cx="34559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rPr>
              <a:t>www.fcprc.ru</a:t>
            </a:r>
            <a:endParaRPr lang="ru-RU" sz="2000" b="1" dirty="0">
              <a:solidFill>
                <a:schemeClr val="bg2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rPr>
              <a:t>fcprc@yandex.ru</a:t>
            </a:r>
            <a:endParaRPr lang="ru-RU" sz="2000" b="1" dirty="0">
              <a:solidFill>
                <a:schemeClr val="bg2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4CD771-C3BC-49D1-9E3E-848992729B4E}"/>
              </a:ext>
            </a:extLst>
          </p:cNvPr>
          <p:cNvSpPr txBox="1"/>
          <p:nvPr/>
        </p:nvSpPr>
        <p:spPr>
          <a:xfrm>
            <a:off x="2248319" y="4057926"/>
            <a:ext cx="46473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rPr>
              <a:t>+7 (499) 444 08 06 доб. 100-08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60" y="373311"/>
            <a:ext cx="1706880" cy="12061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442</Words>
  <Application>Microsoft Office PowerPoint</Application>
  <PresentationFormat>Экран (16:9)</PresentationFormat>
  <Paragraphs>51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Roboto</vt:lpstr>
      <vt:lpstr>Arial</vt:lpstr>
      <vt:lpstr>Geometric</vt:lpstr>
      <vt:lpstr>Презентация PowerPoint</vt:lpstr>
      <vt:lpstr>Критерии оценки соответствия организаций для детей-сирот и детей, оставшихся без попечения родителей, требованиям постановления Правительства Российской Федерации от 24.05.2014 № 481</vt:lpstr>
      <vt:lpstr>Сроки нахождения детей в организации для детей-сирот и детей,  оставшихся без попечения родителей</vt:lpstr>
      <vt:lpstr>Выявленные недостатки в деятельности организаций для детей-сирот  и детей, оставшихся без попечения родителей</vt:lpstr>
      <vt:lpstr>Проблемные зоны, выявленные в процессе пилотного исследования субъективной оценки своего благополучия воспитанниками организаций  для детей-сирот и детей, оставшихся без попечения родителей </vt:lpstr>
      <vt:lpstr>Положительная тенденция в интеграции воспитанников организаций  для детей-сирот и детей, оставшихся без попечения родителей,  в открытое образовательное пространство</vt:lpstr>
      <vt:lpstr>«Дорожная карта» по переходу до 2024 года  к единой модели подчиненности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Центр Центр</cp:lastModifiedBy>
  <cp:revision>117</cp:revision>
  <dcterms:modified xsi:type="dcterms:W3CDTF">2020-10-28T05:33:57Z</dcterms:modified>
</cp:coreProperties>
</file>