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</p:sldMasterIdLst>
  <p:notesMasterIdLst>
    <p:notesMasterId r:id="rId17"/>
  </p:notesMasterIdLst>
  <p:handoutMasterIdLst>
    <p:handoutMasterId r:id="rId18"/>
  </p:handoutMasterIdLst>
  <p:sldIdLst>
    <p:sldId id="292" r:id="rId3"/>
    <p:sldId id="257" r:id="rId4"/>
    <p:sldId id="276" r:id="rId5"/>
    <p:sldId id="261" r:id="rId6"/>
    <p:sldId id="263" r:id="rId7"/>
    <p:sldId id="272" r:id="rId8"/>
    <p:sldId id="301" r:id="rId9"/>
    <p:sldId id="302" r:id="rId10"/>
    <p:sldId id="303" r:id="rId11"/>
    <p:sldId id="309" r:id="rId12"/>
    <p:sldId id="310" r:id="rId13"/>
    <p:sldId id="311" r:id="rId14"/>
    <p:sldId id="304" r:id="rId15"/>
    <p:sldId id="308" r:id="rId1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FA9494"/>
    <a:srgbClr val="7FFFAA"/>
    <a:srgbClr val="00FFFF"/>
    <a:srgbClr val="FF6D6D"/>
    <a:srgbClr val="FF9393"/>
    <a:srgbClr val="EAFF69"/>
    <a:srgbClr val="0000FF"/>
    <a:srgbClr val="2FD7FF"/>
    <a:srgbClr val="2F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41" y="1"/>
            <a:ext cx="2949786" cy="496967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r">
              <a:defRPr sz="1200"/>
            </a:lvl1pPr>
          </a:lstStyle>
          <a:p>
            <a:fld id="{A6809787-A1CD-4183-BDEE-63466F24C8B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41" y="9440647"/>
            <a:ext cx="2949786" cy="496967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r">
              <a:defRPr sz="1200"/>
            </a:lvl1pPr>
          </a:lstStyle>
          <a:p>
            <a:fld id="{1B8EC492-DA90-439D-9371-E36DBD083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2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7523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082" y="1"/>
            <a:ext cx="2950529" cy="497523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r">
              <a:defRPr sz="1200"/>
            </a:lvl1pPr>
          </a:lstStyle>
          <a:p>
            <a:fld id="{EFC7518A-B6E8-4B75-A80A-0FDE5752108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2" tIns="45770" rIns="91542" bIns="457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0909"/>
            <a:ext cx="5446396" cy="4472940"/>
          </a:xfrm>
          <a:prstGeom prst="rect">
            <a:avLst/>
          </a:prstGeom>
        </p:spPr>
        <p:txBody>
          <a:bodyPr vert="horz" lIns="91542" tIns="45770" rIns="91542" bIns="457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2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2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r">
              <a:defRPr sz="1200"/>
            </a:lvl1pPr>
          </a:lstStyle>
          <a:p>
            <a:fld id="{4E3DCBAA-D74C-44D4-8BF6-B668356D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8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6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CBAA-D74C-44D4-8BF6-B668356DB7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ChangeArrowheads="1"/>
          </p:cNvSpPr>
          <p:nvPr userDrawn="1"/>
        </p:nvSpPr>
        <p:spPr bwMode="auto">
          <a:xfrm>
            <a:off x="8620125" y="5026025"/>
            <a:ext cx="533400" cy="18319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>
            <a:off x="7799388" y="5026025"/>
            <a:ext cx="960438" cy="183197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5026025"/>
            <a:ext cx="7837488" cy="18319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22976"/>
            <a:ext cx="6400800" cy="5318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0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6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B330E-E8A4-4B86-919E-D8E08E3CE180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996DD-79AC-44D0-81F2-B01C21E466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2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FBBA4-4915-4CF1-9B7F-3D5780C2ABC9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82F37-6029-4027-B0B6-236AD38A36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8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9657A-7436-4BA0-909C-ACEF61F3873B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A6C35-3197-45E9-952A-523BB31E2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4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34A48-9273-444E-BD70-5F9FE71F4C48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DAB37-20A5-4810-BCD7-1423A4AA8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5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D25D3-4B10-41EC-A285-FD980591C6AB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E8DA5-9B2B-4D82-857C-A0C197293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5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D9610-20E5-4FAD-A3AD-F1CE6E2D8F2A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91669-1862-4AEC-A473-3861F7531C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4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31E4-9180-4521-A24A-282A1D074ED3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96FD3-40D2-46F6-B2D8-76C76FEA6D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4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32664-C6F8-46E8-8340-CF0F7F40C83B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D3E02-CB25-4846-A334-0A33828C22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5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7D698-DA52-4245-B3B7-9BEB4A8D1CC4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7E6F7-4CC6-4154-8EB3-BE1A96137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01587-91FE-44B6-B8AE-8837CB9F13F8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36A9-C46A-4211-B32A-B3EC7B3B6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7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6E72B-F433-4F05-A1A2-6365A1E2069A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0E239-D0E3-4ABD-BCB5-5123F1559A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9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2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9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0CE54-37A7-45AC-B9AF-C3EBC3E4E48F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5BD97-EC29-42AE-B9D3-4C465A1E5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pngtree-circuit-board-png-image_137814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 bwMode="auto">
          <a:xfrm>
            <a:off x="-612576" y="-963488"/>
            <a:ext cx="6516488" cy="83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636912"/>
            <a:ext cx="4771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Информационные ресурсы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Московской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области </a:t>
            </a:r>
            <a:b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сфере 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опеки и попечительства</a:t>
            </a:r>
            <a:endParaRPr lang="ru-RU" sz="2000" dirty="0"/>
          </a:p>
        </p:txBody>
      </p:sp>
      <p:pic>
        <p:nvPicPr>
          <p:cNvPr id="6" name="Picture 3" descr="C:\Users\PereverzovaEJu\Desktop\черно-бел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116632"/>
            <a:ext cx="3240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116632"/>
            <a:ext cx="3528393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Интерфейс детских домов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6060" y="65855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5" y="64953"/>
            <a:ext cx="3600400" cy="8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iloserdnayaPK\Desktop\photo_2020-10-28_09-08-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8" y="1019563"/>
            <a:ext cx="8786116" cy="5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218445"/>
            <a:ext cx="3528393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Интерфейс воспитанника детского дома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6060" y="65855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6" y="78066"/>
            <a:ext cx="3600400" cy="10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43074" cy="458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186851"/>
            <a:ext cx="3528393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Интерфейс расписания детского дома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6060" y="65855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48828"/>
            <a:ext cx="3600400" cy="98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8504"/>
            <a:ext cx="8725421" cy="52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6456" y="65547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13</a:t>
            </a:r>
            <a:endParaRPr lang="ru-RU" sz="1200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9" y="116632"/>
            <a:ext cx="3727167" cy="108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5" y="286639"/>
            <a:ext cx="4302415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Возможности ШПР,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служб сопровождения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62616"/>
              </p:ext>
            </p:extLst>
          </p:nvPr>
        </p:nvGraphicFramePr>
        <p:xfrm>
          <a:off x="246890" y="1916832"/>
          <a:ext cx="8503425" cy="2804148"/>
        </p:xfrm>
        <a:graphic>
          <a:graphicData uri="http://schemas.openxmlformats.org/drawingml/2006/table">
            <a:tbl>
              <a:tblPr/>
              <a:tblGrid>
                <a:gridCol w="1173024"/>
                <a:gridCol w="7330401"/>
              </a:tblGrid>
              <a:tr h="889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Хранение данных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Индивидуальная программа сопровождения семьи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Анкеты семей, состоящих на сопровождении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Электронные формы документов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Расписание обучения в ШПР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1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Функции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Запись в ШПР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Электронное свидетельство о прохождении ШПР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Оперативное взаимодействие с органом опеки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Мониторинг по всем показателям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Консультирование граждан в рамках реализации Национального проекта «Образование»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060" y="65855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mtClean="0"/>
              <a:t>14</a:t>
            </a:r>
            <a:endParaRPr lang="ru-RU" sz="1200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0" y="39115"/>
            <a:ext cx="372716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2549" y="160121"/>
            <a:ext cx="3681675" cy="55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Этапы реализации проекта.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45540" y="2900661"/>
            <a:ext cx="1691182" cy="41476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10" name="Нашивка 9"/>
          <p:cNvSpPr/>
          <p:nvPr/>
        </p:nvSpPr>
        <p:spPr>
          <a:xfrm>
            <a:off x="1906303" y="2900661"/>
            <a:ext cx="2059213" cy="41476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956909" y="2896071"/>
            <a:ext cx="5085050" cy="41476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540" y="908720"/>
            <a:ext cx="1512168" cy="19883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</a:t>
            </a:r>
          </a:p>
          <a:p>
            <a:endParaRPr lang="ru-RU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системы</a:t>
            </a:r>
          </a:p>
          <a:p>
            <a:endParaRPr lang="ru-RU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органов опеки </a:t>
            </a:r>
            <a:b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системе</a:t>
            </a:r>
          </a:p>
          <a:p>
            <a:endParaRPr lang="ru-RU" sz="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 системе</a:t>
            </a:r>
          </a:p>
          <a:p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6723" y="908720"/>
            <a:ext cx="1915197" cy="19919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данными</a:t>
            </a:r>
          </a:p>
          <a:p>
            <a:endParaRPr lang="ru-RU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системы:</a:t>
            </a:r>
          </a:p>
          <a:p>
            <a:endParaRPr lang="ru-RU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приложение для кандидатов «Усыновление </a:t>
            </a:r>
            <a:b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области»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интерактивный путеводитель на сайте</a:t>
            </a: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84223" y="908720"/>
            <a:ext cx="4953443" cy="19883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организаций для детей-сирот, служб сопровождения</a:t>
            </a:r>
          </a:p>
          <a:p>
            <a:endParaRPr lang="ru-RU" sz="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отчетных форм по национальному проекту «Образование»</a:t>
            </a:r>
          </a:p>
          <a:p>
            <a:endParaRPr lang="ru-RU" sz="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системы: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</a:t>
            </a:r>
            <a:r>
              <a:rPr lang="ru-RU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видеопаспортов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учетных записей с разными правами доступа пользователей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аналитических функций системы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мобильный модуль «Планшет сотрудника органа опеки»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5541" y="3645025"/>
            <a:ext cx="4461544" cy="266429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системы:</a:t>
            </a:r>
          </a:p>
          <a:p>
            <a:endParaRPr lang="ru-RU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личные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опекунов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личные кабинеты детей в организациях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календарь проверок условий жизни детей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график занятости детей в организации 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перевод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в электронный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endParaRPr lang="ru-RU" sz="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процессов:</a:t>
            </a:r>
          </a:p>
          <a:p>
            <a:pPr>
              <a:tabLst>
                <a:tab pos="177800" algn="l"/>
              </a:tabLst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сопровождение приемных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</a:p>
          <a:p>
            <a:pPr>
              <a:tabLst>
                <a:tab pos="177800" algn="l"/>
              </a:tabLst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планов развития воспитанника </a:t>
            </a:r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7800" algn="l"/>
              </a:tabLst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сирот на обеспечение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жильем</a:t>
            </a:r>
          </a:p>
          <a:p>
            <a:pPr>
              <a:tabLst>
                <a:tab pos="177800" algn="l"/>
              </a:tabLst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учет выплат и мер социальной поддержки </a:t>
            </a:r>
          </a:p>
          <a:p>
            <a:pPr>
              <a:tabLst>
                <a:tab pos="177800" algn="l"/>
              </a:tabLst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модуль контролера ЦУР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45540" y="6309321"/>
            <a:ext cx="4686499" cy="41476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62002" y="3645025"/>
            <a:ext cx="4023112" cy="26642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со школьным порталом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с ЕГИССО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цифровая школа приемных родителей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банк лиц 18+</a:t>
            </a:r>
          </a:p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образовательный модуль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932039" y="6309321"/>
            <a:ext cx="4137235" cy="414768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071" y="3299880"/>
            <a:ext cx="585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ХРАНЕНИЯ ДАННЫХ К УПРАВЛЕНИЮ КАЧЕСТВОМ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82168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 - 64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детское население - 1,5 млн.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детей-сирот – 24 тыс. (1,6%), в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усыновленные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96% в семьях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4 % в организациях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5776"/>
            <a:ext cx="407764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Опека в цифрах 2020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Picture 3" descr="C:\Users\Admin\Desktop\pngtree-circuit-board-png-image_137814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 bwMode="auto">
          <a:xfrm>
            <a:off x="-180528" y="4070878"/>
            <a:ext cx="3058468" cy="28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pic>
        <p:nvPicPr>
          <p:cNvPr id="10" name="Picture 6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6" y="185776"/>
            <a:ext cx="3385830" cy="65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3304"/>
              </p:ext>
            </p:extLst>
          </p:nvPr>
        </p:nvGraphicFramePr>
        <p:xfrm>
          <a:off x="3981524" y="2348880"/>
          <a:ext cx="4824536" cy="4032448"/>
        </p:xfrm>
        <a:graphic>
          <a:graphicData uri="http://schemas.openxmlformats.org/drawingml/2006/table">
            <a:tbl>
              <a:tblPr/>
              <a:tblGrid>
                <a:gridCol w="2597827"/>
                <a:gridCol w="2226709"/>
              </a:tblGrid>
              <a:tr h="93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Устройство в семьи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23 522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Организации,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т.ч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. детские дома (9)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818/318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9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Защита детей в суде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11 000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9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Обеспечение жильем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592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4" y="116632"/>
            <a:ext cx="87849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668" y="134617"/>
            <a:ext cx="4968552" cy="4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Информационные ресурсы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80" y="4908614"/>
            <a:ext cx="8332110" cy="190821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Межведомственная система электронного документооборота (МСЭД)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Прикладное программное обеспечение автоматизированной информационной системы государственного банка данных о детях, оставшихся без попечения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родителей (ППО АИСТ ГБД)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Государственная автоматизированная информационная система «Управление» Московской области (ГАС «Управление» МО)</a:t>
            </a:r>
          </a:p>
          <a:p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Единая государственная информационная система социального обеспечения (ЕГИССО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Государственная информационная система для оперативного рассмотрения обращений граждан (ЕЦУР)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16495"/>
            <a:ext cx="8352930" cy="1938992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система персональных данных «Семья» (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ИСПДн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«Семья»)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Специальное программное обеспечение «Мобильный модуль сотрудника ТООП»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сайт «Усыновление в Московской области» (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http://usynovite.mosreg.ru/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сайтов территориальных структурных подразделений по опеке и попечительству Министерства образования Московской области (*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opeka.mosreg.ru)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en-US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Мобильное приложение «Усыновление в Московской области»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963560"/>
            <a:ext cx="8352930" cy="184665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Единая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информационная система учета и мониторинга образовательных достижений обучающихся общеобразовательных организаций Московской области (ИСУОД)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Информационная система персональных данных «Регистр получателей социальных услуг Московской области»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Единая медицинская информационно-аналитическая система (ЕМИАС)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Межведомственная информационная система о несовершеннолетних и семьях, находящихся в социально опасном положении (МИАС «КДН»)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-537956" y="1705971"/>
            <a:ext cx="1938992" cy="360040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АДМИНИСТРИРУЕМ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-485257" y="3700336"/>
            <a:ext cx="18335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ВЗАИМОДЕЙСТВУЕМ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>
            <a:off x="-353292" y="5545978"/>
            <a:ext cx="1569661" cy="36004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УЧАСТВУЕМ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13" name="Picture 6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8142"/>
            <a:ext cx="4608512" cy="65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20" y="2269436"/>
            <a:ext cx="8813785" cy="162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20" y="4325893"/>
            <a:ext cx="8813785" cy="1623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6729" y="4325894"/>
            <a:ext cx="8677275" cy="127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82056"/>
            <a:ext cx="8964488" cy="1395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807" name="Прямоугольник 3"/>
          <p:cNvSpPr>
            <a:spLocks noChangeArrowheads="1"/>
          </p:cNvSpPr>
          <p:nvPr/>
        </p:nvSpPr>
        <p:spPr bwMode="auto">
          <a:xfrm>
            <a:off x="304692" y="404664"/>
            <a:ext cx="4348889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 anchor="ctr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  <a:latin typeface="Arial Black" pitchFamily="34" charset="0"/>
              </a:rPr>
              <a:t>Информационная система персональных данных «СЕМЬЯ»</a:t>
            </a:r>
            <a:endParaRPr lang="ru-RU" sz="1700" dirty="0">
              <a:latin typeface="Arial Black" pitchFamily="34" charset="0"/>
            </a:endParaRPr>
          </a:p>
        </p:txBody>
      </p:sp>
      <p:pic>
        <p:nvPicPr>
          <p:cNvPr id="76808" name="Picture 2" descr="C:\Users\SirotkinDA\Desktop\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7" y="4553446"/>
            <a:ext cx="865979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4" descr="C:\Users\SirotkinDA\Desktop\7-contact-icon-transparent-background-images-email-1092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2051"/>
            <a:ext cx="11326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0"/>
          <p:cNvSpPr txBox="1">
            <a:spLocks noChangeArrowheads="1"/>
          </p:cNvSpPr>
          <p:nvPr/>
        </p:nvSpPr>
        <p:spPr bwMode="auto">
          <a:xfrm>
            <a:off x="1370406" y="2564918"/>
            <a:ext cx="774263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Arial Black" pitchFamily="34" charset="0"/>
              </a:rPr>
              <a:t>ЗАКРЫТАЯ ЧАСТЬ – http://family.mosreg.ru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0116" y="3081130"/>
            <a:ext cx="3563939" cy="369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МУНИЦИПАЛЬНЫЙ </a:t>
            </a:r>
            <a:r>
              <a:rPr lang="ru-RU" b="1" dirty="0">
                <a:latin typeface="+mj-lt"/>
              </a:rPr>
              <a:t>УРОВЕНЬ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4851" y="3081130"/>
            <a:ext cx="3528392" cy="369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РЕГИОНАЛЬНЫЙ УРОВЕНЬ</a:t>
            </a:r>
          </a:p>
        </p:txBody>
      </p:sp>
      <p:sp>
        <p:nvSpPr>
          <p:cNvPr id="76813" name="TextBox 15"/>
          <p:cNvSpPr txBox="1">
            <a:spLocks noChangeArrowheads="1"/>
          </p:cNvSpPr>
          <p:nvPr/>
        </p:nvSpPr>
        <p:spPr bwMode="auto">
          <a:xfrm>
            <a:off x="1314754" y="4553460"/>
            <a:ext cx="767854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Arial Black" pitchFamily="34" charset="0"/>
              </a:rPr>
              <a:t>ОТКРЫТАЯ ЧАСТЬ – </a:t>
            </a:r>
            <a:r>
              <a:rPr lang="en-US" sz="2000" dirty="0">
                <a:latin typeface="Arial Black" pitchFamily="34" charset="0"/>
              </a:rPr>
              <a:t>http://www.usynovite.mosreg.ru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9201" y="5019378"/>
            <a:ext cx="7270254" cy="369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1" tIns="45715" rIns="91431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ИНТЕРНЕТ САЙТ «УСЫНОВЛЕНИЕ В МОСКОВСКОЙ ОБЛАСТИ»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pic>
        <p:nvPicPr>
          <p:cNvPr id="19" name="Picture 64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240294"/>
            <a:ext cx="4608512" cy="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irotkinDA\Desktop\depositphotos_183144524-stock-illustration-laptop-tablet-and-smartphone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42" y="3561073"/>
            <a:ext cx="825178" cy="8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irotkinDA\Desktop\depositphotos_183144524-stock-illustration-laptop-tablet-and-smartphone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4" y="3743135"/>
            <a:ext cx="733452" cy="7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44" y="319602"/>
            <a:ext cx="29326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sz="17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Схема работы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3701" y="2233621"/>
            <a:ext cx="3240360" cy="324036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56986" y="4943399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Устройства внутренней сети Правительства МО</a:t>
            </a:r>
            <a:endParaRPr lang="ru-RU" sz="1400" dirty="0"/>
          </a:p>
        </p:txBody>
      </p:sp>
      <p:pic>
        <p:nvPicPr>
          <p:cNvPr id="2051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53" y="2317369"/>
            <a:ext cx="735665" cy="7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34" y="4191809"/>
            <a:ext cx="759737" cy="7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41" y="4232371"/>
            <a:ext cx="721268" cy="7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55" y="2324911"/>
            <a:ext cx="735666" cy="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94" y="194402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" y="572161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1" y="198780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irotkinDA\Desktop\activac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8" y="547398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7000549" y="1445598"/>
            <a:ext cx="1368152" cy="1105671"/>
          </a:xfrm>
          <a:prstGeom prst="wedgeRoundRectCallout">
            <a:avLst>
              <a:gd name="adj1" fmla="val -115570"/>
              <a:gd name="adj2" fmla="val 64106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63844" y="1445598"/>
            <a:ext cx="1368152" cy="1105671"/>
          </a:xfrm>
          <a:prstGeom prst="wedgeRoundRectCallout">
            <a:avLst>
              <a:gd name="adj1" fmla="val 113485"/>
              <a:gd name="adj2" fmla="val 51259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83563" y="5130478"/>
            <a:ext cx="1368152" cy="1105671"/>
          </a:xfrm>
          <a:prstGeom prst="wedgeRoundRectCallout">
            <a:avLst>
              <a:gd name="adj1" fmla="val 107645"/>
              <a:gd name="adj2" fmla="val -54727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83563" y="3280590"/>
            <a:ext cx="1368152" cy="1105671"/>
          </a:xfrm>
          <a:prstGeom prst="wedgeRoundRectCallout">
            <a:avLst>
              <a:gd name="adj1" fmla="val 107645"/>
              <a:gd name="adj2" fmla="val 19142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000549" y="3115119"/>
            <a:ext cx="1368152" cy="1105671"/>
          </a:xfrm>
          <a:prstGeom prst="wedgeRoundRectCallout">
            <a:avLst>
              <a:gd name="adj1" fmla="val -116868"/>
              <a:gd name="adj2" fmla="val 27974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000546" y="4953653"/>
            <a:ext cx="1368152" cy="1105671"/>
          </a:xfrm>
          <a:prstGeom prst="wedgeRoundRectCallout">
            <a:avLst>
              <a:gd name="adj1" fmla="val -118166"/>
              <a:gd name="adj2" fmla="val -37865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9071" y="2142659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4765" y="3769044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6863" y="2125808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9069" y="5244879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9070" y="3934257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SirotkinDA\Desktop\images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333" l="9778" r="89778">
                        <a14:foregroundMark x1="20444" y1="29778" x2="20444" y2="29778"/>
                        <a14:foregroundMark x1="46667" y1="62222" x2="46667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4765" y="5102609"/>
            <a:ext cx="284539" cy="2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3878" y="6346819"/>
            <a:ext cx="780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Устройства внешней сети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3789" y="2959483"/>
            <a:ext cx="1800199" cy="1416932"/>
          </a:xfrm>
          <a:prstGeom prst="ellipse">
            <a:avLst/>
          </a:prstGeom>
          <a:solidFill>
            <a:srgbClr val="C2E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Центр хранения и обработки данных Правительства МО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1612" y="4952405"/>
            <a:ext cx="15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Обмен данными </a:t>
            </a:r>
          </a:p>
          <a:p>
            <a:pPr algn="ctr"/>
            <a:r>
              <a:rPr lang="ru-RU" sz="1200" dirty="0" smtClean="0"/>
              <a:t>с другими системами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7037506" y="3146007"/>
            <a:ext cx="139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Личные кабинеты </a:t>
            </a:r>
          </a:p>
          <a:p>
            <a:pPr algn="ctr"/>
            <a:r>
              <a:rPr lang="ru-RU" sz="1200" dirty="0" smtClean="0"/>
              <a:t>детей (14+)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14902" y="5156315"/>
            <a:ext cx="123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Службы </a:t>
            </a:r>
          </a:p>
          <a:p>
            <a:pPr algn="ctr"/>
            <a:r>
              <a:rPr lang="ru-RU" sz="1200" dirty="0" smtClean="0"/>
              <a:t>сопровождения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800270" y="1575170"/>
            <a:ext cx="1095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Детские дома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15773" y="3292649"/>
            <a:ext cx="133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Планшет </a:t>
            </a:r>
          </a:p>
          <a:p>
            <a:pPr algn="ctr"/>
            <a:r>
              <a:rPr lang="ru-RU" sz="1200" dirty="0" smtClean="0"/>
              <a:t>сотрудника ТООП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986963" y="1482364"/>
            <a:ext cx="139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Личные кабинеты </a:t>
            </a:r>
          </a:p>
          <a:p>
            <a:pPr algn="ctr"/>
            <a:r>
              <a:rPr lang="ru-RU" sz="1200" dirty="0" smtClean="0"/>
              <a:t>опекунов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087637" y="3606586"/>
            <a:ext cx="485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РЕАЛИЗОВАНО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6337300" y="3538213"/>
            <a:ext cx="485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ПЕРСПЕКТИВА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2110" y="2439920"/>
            <a:ext cx="150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Министерство образования МО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722107" y="4362185"/>
            <a:ext cx="150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Органы опеки и попечительства МО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pic>
        <p:nvPicPr>
          <p:cNvPr id="47" name="Picture 64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5" y="233623"/>
            <a:ext cx="3001623" cy="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116632"/>
            <a:ext cx="3528393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Интерфейс пользователя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SirotkinDA\Desktop\Screenshot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5"/>
          <a:stretch/>
        </p:blipFill>
        <p:spPr bwMode="auto">
          <a:xfrm>
            <a:off x="251520" y="1268760"/>
            <a:ext cx="8640960" cy="52197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362"/>
            <a:ext cx="3600400" cy="8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3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3" y="201118"/>
            <a:ext cx="4428817" cy="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5" y="286639"/>
            <a:ext cx="4302415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Возможности для органов опеки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03402"/>
              </p:ext>
            </p:extLst>
          </p:nvPr>
        </p:nvGraphicFramePr>
        <p:xfrm>
          <a:off x="281571" y="1381905"/>
          <a:ext cx="8787703" cy="5164729"/>
        </p:xfrm>
        <a:graphic>
          <a:graphicData uri="http://schemas.openxmlformats.org/drawingml/2006/table">
            <a:tbl>
              <a:tblPr/>
              <a:tblGrid>
                <a:gridCol w="1212240"/>
                <a:gridCol w="7575463"/>
              </a:tblGrid>
              <a:tr h="2161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Хранение данных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Электронное личное дело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Учёт по картотеками: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-дети-сироты и дети, оставшиеся без попечения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-дети в трудной жизненной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-родительские споры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-сделки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-жилье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-лица 18+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-кандидаты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-опекуны, приемные родители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09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Функции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Оперативность устройства (поиск)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Обмен данными между органом опеки, детским домом, службами сопровождения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Возможность обмена сведениями с другими системами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Историзм данных (история ребенка с момента выявления)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Возможность проследить динамику по различным показателям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Наличие протоколов действий специалиста органа опеки по: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-контрольным выходам в семьи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-контролю сохраняемых жилых помещений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-включению в список на обеспечение жилыми помещениями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Календарь напоминаний для специалиста органа опеки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Мониторинги по всем показателям,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. РИК-103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Управление и контроль руководителем органа опеки, Министерством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9" y="116632"/>
            <a:ext cx="4428817" cy="108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5" y="286639"/>
            <a:ext cx="4302415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Возможности для опекунов/кандидатов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50364"/>
              </p:ext>
            </p:extLst>
          </p:nvPr>
        </p:nvGraphicFramePr>
        <p:xfrm>
          <a:off x="149964" y="2132856"/>
          <a:ext cx="8787703" cy="2304256"/>
        </p:xfrm>
        <a:graphic>
          <a:graphicData uri="http://schemas.openxmlformats.org/drawingml/2006/table">
            <a:tbl>
              <a:tblPr/>
              <a:tblGrid>
                <a:gridCol w="1212240"/>
                <a:gridCol w="7575463"/>
              </a:tblGrid>
              <a:tr h="889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Хранение данных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Доступ в электронному личному делу подопечного ребенка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Доступ к электронной версии актов обследования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1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Функции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Заполнение ежегодного отчета опекуна в электронном виде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Оперативное взаимодействие с органом опеки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Доступ к календарю проверок органа опеки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Доступ к индивидуальной программе сопровождения ребенка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Получение/создание электронных шаблонов документов (заявления, справки)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2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060" y="6585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9" y="116632"/>
            <a:ext cx="4428817" cy="108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5" y="286639"/>
            <a:ext cx="4302415" cy="77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СЕМЬЯ.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Возможности для детских домов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19396"/>
              </p:ext>
            </p:extLst>
          </p:nvPr>
        </p:nvGraphicFramePr>
        <p:xfrm>
          <a:off x="268769" y="1700808"/>
          <a:ext cx="8668898" cy="4084308"/>
        </p:xfrm>
        <a:graphic>
          <a:graphicData uri="http://schemas.openxmlformats.org/drawingml/2006/table">
            <a:tbl>
              <a:tblPr/>
              <a:tblGrid>
                <a:gridCol w="1195851"/>
                <a:gridCol w="7473047"/>
              </a:tblGrid>
              <a:tr h="889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Хранение данных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Личное дело воспитанника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Индивидуальный план развития и жизнеустройства воспитанника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Информация по защите прав воспитанника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Информация о кадровом составе детских домов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Общая информация о детских домах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1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Функции</a:t>
                      </a: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C5D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Мониторинг занятости воспитанников: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-расписание на весь день, неделю, месяц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-обучение, дополнительное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-расписание индивидуальной работы с педагогом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Мониторинг здоровья воспитанников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Видеопаспорт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 кандидата в приемные родители (подбор семьи для ребенка)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Личный кабинет воспитанника детского дома: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-оперативная связь/доведение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-оперативное оповещение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-оперативные опросы/голосования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Мониторинг по всем показателям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1447" marR="91447" marT="60957" marB="6095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E5A"/>
      </a:accent1>
      <a:accent2>
        <a:srgbClr val="333366"/>
      </a:accent2>
      <a:accent3>
        <a:srgbClr val="336699"/>
      </a:accent3>
      <a:accent4>
        <a:srgbClr val="6699CC"/>
      </a:accent4>
      <a:accent5>
        <a:srgbClr val="3366CC"/>
      </a:accent5>
      <a:accent6>
        <a:srgbClr val="3333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852</Words>
  <Application>Microsoft Office PowerPoint</Application>
  <PresentationFormat>Экран (4:3)</PresentationFormat>
  <Paragraphs>228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1_Office Theme</vt:lpstr>
      <vt:lpstr>Тема Office</vt:lpstr>
      <vt:lpstr>Презентация PowerPoint</vt:lpstr>
      <vt:lpstr>                                                муниципальные образования - 64 детское население - 1,5 млн.  детей-сирот – 24 тыс. (1,6%), в т.ч. усыновленные из них: 96% в семьях 4 % в организациях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Сироткин Дмитрий</dc:creator>
  <cp:lastModifiedBy>Вербицкая Виктория</cp:lastModifiedBy>
  <cp:revision>134</cp:revision>
  <cp:lastPrinted>2020-10-14T06:44:42Z</cp:lastPrinted>
  <dcterms:created xsi:type="dcterms:W3CDTF">2020-01-20T06:00:30Z</dcterms:created>
  <dcterms:modified xsi:type="dcterms:W3CDTF">2020-10-28T08:04:33Z</dcterms:modified>
</cp:coreProperties>
</file>