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9" r:id="rId2"/>
    <p:sldId id="284" r:id="rId3"/>
    <p:sldId id="283" r:id="rId4"/>
    <p:sldId id="286" r:id="rId5"/>
    <p:sldId id="275" r:id="rId6"/>
    <p:sldId id="274" r:id="rId7"/>
    <p:sldId id="276" r:id="rId8"/>
    <p:sldId id="280" r:id="rId9"/>
    <p:sldId id="282" r:id="rId10"/>
    <p:sldId id="262" r:id="rId11"/>
    <p:sldId id="265" r:id="rId12"/>
    <p:sldId id="267" r:id="rId13"/>
    <p:sldId id="269" r:id="rId14"/>
    <p:sldId id="272" r:id="rId1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4660"/>
  </p:normalViewPr>
  <p:slideViewPr>
    <p:cSldViewPr>
      <p:cViewPr>
        <p:scale>
          <a:sx n="110" d="100"/>
          <a:sy n="110" d="100"/>
        </p:scale>
        <p:origin x="-1890" y="-96"/>
      </p:cViewPr>
      <p:guideLst>
        <p:guide orient="horz" pos="216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2800" b="1" kern="1200">
                <a:solidFill>
                  <a:srgbClr val="002060"/>
                </a:solidFill>
                <a:latin typeface="Times New Roman" pitchFamily="16" charset="0"/>
                <a:ea typeface="+mn-ea"/>
                <a:cs typeface="Times New Roman" pitchFamily="16" charset="0"/>
              </a:defRPr>
            </a:pPr>
            <a:r>
              <a:rPr lang="ru-RU" sz="2400" b="1" kern="1200" dirty="0">
                <a:solidFill>
                  <a:srgbClr val="00206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Общая численность детского населения</a:t>
            </a:r>
          </a:p>
          <a:p>
            <a:pPr>
              <a:defRPr lang="ru-RU" sz="2800" b="1" kern="1200">
                <a:solidFill>
                  <a:srgbClr val="002060"/>
                </a:solidFill>
                <a:latin typeface="Times New Roman" pitchFamily="16" charset="0"/>
                <a:ea typeface="+mn-ea"/>
                <a:cs typeface="Times New Roman" pitchFamily="16" charset="0"/>
              </a:defRPr>
            </a:pPr>
            <a:r>
              <a:rPr lang="ru-RU" sz="2400" b="1" kern="1200" dirty="0">
                <a:solidFill>
                  <a:srgbClr val="002060"/>
                </a:solidFill>
                <a:latin typeface="Times New Roman" pitchFamily="16" charset="0"/>
                <a:ea typeface="+mn-ea"/>
                <a:cs typeface="Times New Roman" pitchFamily="16" charset="0"/>
              </a:rPr>
              <a:t> Республики Карелия</a:t>
            </a:r>
          </a:p>
        </c:rich>
      </c:tx>
      <c:layout>
        <c:manualLayout>
          <c:xMode val="edge"/>
          <c:yMode val="edge"/>
          <c:x val="0.13681082698522054"/>
          <c:y val="2.92367321884088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8575049878562386"/>
          <c:y val="0.13726645762457965"/>
          <c:w val="0.72180506194617322"/>
          <c:h val="0.6726730775903079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детей, воспитывающихся в родных семьях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117528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117606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119531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121437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123403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 01.01.2015</c:v>
                </c:pt>
                <c:pt idx="1">
                  <c:v>на 01.01.2016</c:v>
                </c:pt>
                <c:pt idx="2">
                  <c:v>на 01.01.2017</c:v>
                </c:pt>
                <c:pt idx="3">
                  <c:v>на 01.01.2018</c:v>
                </c:pt>
                <c:pt idx="4">
                  <c:v>на 01.01.2019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120102</c:v>
                </c:pt>
                <c:pt idx="1">
                  <c:v>120102</c:v>
                </c:pt>
                <c:pt idx="2">
                  <c:v>121862</c:v>
                </c:pt>
                <c:pt idx="3">
                  <c:v>123639</c:v>
                </c:pt>
                <c:pt idx="4">
                  <c:v>125543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Численность детей-сирот и детей, оставшихся без попечения родителей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 01.01.2015</c:v>
                </c:pt>
                <c:pt idx="1">
                  <c:v>на 01.01.2016</c:v>
                </c:pt>
                <c:pt idx="2">
                  <c:v>на 01.01.2017</c:v>
                </c:pt>
                <c:pt idx="3">
                  <c:v>на 01.01.2018</c:v>
                </c:pt>
                <c:pt idx="4">
                  <c:v>на 01.01.2019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2574</c:v>
                </c:pt>
                <c:pt idx="1">
                  <c:v>2496</c:v>
                </c:pt>
                <c:pt idx="2">
                  <c:v>2331</c:v>
                </c:pt>
                <c:pt idx="3">
                  <c:v>2202</c:v>
                </c:pt>
                <c:pt idx="4">
                  <c:v>2140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13826048"/>
        <c:axId val="114040832"/>
      </c:barChart>
      <c:catAx>
        <c:axId val="113826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14040832"/>
        <c:crosses val="autoZero"/>
        <c:auto val="1"/>
        <c:lblAlgn val="ctr"/>
        <c:lblOffset val="100"/>
        <c:noMultiLvlLbl val="0"/>
      </c:catAx>
      <c:valAx>
        <c:axId val="1140408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38260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 algn="ctr" rtl="0">
            <a:defRPr lang="ru-RU" sz="1800" b="1" i="0" u="none" strike="noStrike" kern="1200" baseline="0">
              <a:solidFill>
                <a:srgbClr val="002060"/>
              </a:solidFill>
              <a:latin typeface="Times New Roman" pitchFamily="16" charset="0"/>
              <a:ea typeface="+mn-ea"/>
              <a:cs typeface="Times New Roman" pitchFamily="16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Общая численность детей-сирот и детей, оставшихся без попечения родителей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2"/>
              <c:layout>
                <c:manualLayout>
                  <c:x val="7.3488880553719618E-3"/>
                  <c:y val="7.76429109019916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4093328332231773E-3"/>
                  <c:y val="4.99946962464576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697776110743925E-3"/>
                  <c:y val="-1.05953842190601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8184646150427735E-3"/>
                  <c:y val="-2.7113614722042066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 01.01.2015</c:v>
                </c:pt>
                <c:pt idx="1">
                  <c:v>на 01.01.2016</c:v>
                </c:pt>
                <c:pt idx="2">
                  <c:v>на 01.01.2017</c:v>
                </c:pt>
                <c:pt idx="3">
                  <c:v>на 01.01.2018</c:v>
                </c:pt>
                <c:pt idx="4">
                  <c:v>на 01.01.2019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2574</c:v>
                </c:pt>
                <c:pt idx="1">
                  <c:v>2496</c:v>
                </c:pt>
                <c:pt idx="2">
                  <c:v>2331</c:v>
                </c:pt>
                <c:pt idx="3">
                  <c:v>2202</c:v>
                </c:pt>
                <c:pt idx="4">
                  <c:v>2140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них воспитывающихся в семье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</c:spPr>
          <c:invertIfNegative val="0"/>
          <c:dLbls>
            <c:dLbl>
              <c:idx val="0"/>
              <c:layout>
                <c:manualLayout>
                  <c:x val="2.057665509400038E-2"/>
                  <c:y val="8.57531077470160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637215602372178E-2"/>
                  <c:y val="3.44329782344057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697441025071289E-2"/>
                  <c:y val="-2.75691234493723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106993213446596E-2"/>
                  <c:y val="1.72170952604648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75822088859514E-2"/>
                  <c:y val="2.56600647563051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4697441025071289E-3"/>
                  <c:y val="1.03302872090980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 01.01.2015</c:v>
                </c:pt>
                <c:pt idx="1">
                  <c:v>на 01.01.2016</c:v>
                </c:pt>
                <c:pt idx="2">
                  <c:v>на 01.01.2017</c:v>
                </c:pt>
                <c:pt idx="3">
                  <c:v>на 01.01.2018</c:v>
                </c:pt>
                <c:pt idx="4">
                  <c:v>на 01.01.2019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2095</c:v>
                </c:pt>
                <c:pt idx="1">
                  <c:v>2071</c:v>
                </c:pt>
                <c:pt idx="2">
                  <c:v>1979</c:v>
                </c:pt>
                <c:pt idx="3">
                  <c:v>1871</c:v>
                </c:pt>
                <c:pt idx="4">
                  <c:v>1938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находящихся в организациях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7.348888055371961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227998499669531E-2"/>
                  <c:y val="2.56600647563051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28844327752074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8186656664463545E-3"/>
                  <c:y val="1.02640259025220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3488880553719618E-3"/>
                  <c:y val="2.56600647563051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600" b="0" i="0" u="none" strike="noStrike" kern="1200" baseline="0">
                    <a:solidFill>
                      <a:prstClr val="black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 01.01.2015</c:v>
                </c:pt>
                <c:pt idx="1">
                  <c:v>на 01.01.2016</c:v>
                </c:pt>
                <c:pt idx="2">
                  <c:v>на 01.01.2017</c:v>
                </c:pt>
                <c:pt idx="3">
                  <c:v>на 01.01.2018</c:v>
                </c:pt>
                <c:pt idx="4">
                  <c:v>на 01.01.2019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479</c:v>
                </c:pt>
                <c:pt idx="1">
                  <c:v>425</c:v>
                </c:pt>
                <c:pt idx="2">
                  <c:v>352</c:v>
                </c:pt>
                <c:pt idx="3">
                  <c:v>331</c:v>
                </c:pt>
                <c:pt idx="4">
                  <c:v>302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291584"/>
        <c:axId val="44293120"/>
      </c:barChart>
      <c:catAx>
        <c:axId val="4429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4293120"/>
        <c:crosses val="autoZero"/>
        <c:auto val="1"/>
        <c:lblAlgn val="ctr"/>
        <c:lblOffset val="100"/>
        <c:noMultiLvlLbl val="0"/>
      </c:catAx>
      <c:valAx>
        <c:axId val="44293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42915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5049915152168858"/>
          <c:y val="0.2798104792067605"/>
          <c:w val="0.34803107086723706"/>
          <c:h val="0.5994712410278169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Выявлено детей-сирот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2"/>
              <c:layout>
                <c:manualLayout>
                  <c:x val="1.4697441025071289E-3"/>
                  <c:y val="1.033028720909802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2.06605744181960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697441025071289E-3"/>
                  <c:y val="-5.16514360454901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8184646150427735E-3"/>
                  <c:y val="-2.7113614722042066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 01.01.2015</c:v>
                </c:pt>
                <c:pt idx="1">
                  <c:v>на 01.01.2016</c:v>
                </c:pt>
                <c:pt idx="2">
                  <c:v>на 01.01.2017</c:v>
                </c:pt>
                <c:pt idx="3">
                  <c:v>на 01.01.2018</c:v>
                </c:pt>
                <c:pt idx="4">
                  <c:v>на 01.01.2019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359</c:v>
                </c:pt>
                <c:pt idx="1">
                  <c:v>357</c:v>
                </c:pt>
                <c:pt idx="2">
                  <c:v>321</c:v>
                </c:pt>
                <c:pt idx="3">
                  <c:v>272</c:v>
                </c:pt>
                <c:pt idx="4">
                  <c:v>309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Устроено детей-сирот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8.8184646150427735E-3"/>
                  <c:y val="3.443429069699342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3487205125356446E-3"/>
                  <c:y val="3.44342906969933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697441025071289E-2"/>
                  <c:y val="-2.756912344937237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4092323075213867E-3"/>
                  <c:y val="1.72171453484967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4697441025071289E-3"/>
                  <c:y val="1.03302872090980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на 01.01.2015</c:v>
                </c:pt>
                <c:pt idx="1">
                  <c:v>на 01.01.2016</c:v>
                </c:pt>
                <c:pt idx="2">
                  <c:v>на 01.01.2017</c:v>
                </c:pt>
                <c:pt idx="3">
                  <c:v>на 01.01.2018</c:v>
                </c:pt>
                <c:pt idx="4">
                  <c:v>на 01.01.2019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326</c:v>
                </c:pt>
                <c:pt idx="1">
                  <c:v>367</c:v>
                </c:pt>
                <c:pt idx="2">
                  <c:v>308</c:v>
                </c:pt>
                <c:pt idx="3">
                  <c:v>273</c:v>
                </c:pt>
                <c:pt idx="4">
                  <c:v>304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679232"/>
        <c:axId val="57754752"/>
      </c:barChart>
      <c:catAx>
        <c:axId val="57679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7754752"/>
        <c:crosses val="autoZero"/>
        <c:auto val="1"/>
        <c:lblAlgn val="ctr"/>
        <c:lblOffset val="100"/>
        <c:noMultiLvlLbl val="0"/>
      </c:catAx>
      <c:valAx>
        <c:axId val="57754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76792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31372-3D63-4C8A-A6D2-D795023B629C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9AFF0-06A8-47A3-8674-AED9BF309B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604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fld id="{F86E541B-9121-4E18-A77C-DE27BC1C662B}" type="slidenum">
              <a:rPr lang="ru-RU" smtClean="0">
                <a:solidFill>
                  <a:srgbClr val="000000"/>
                </a:solidFill>
                <a:latin typeface="Calibri" pitchFamily="34" charset="0"/>
              </a:rPr>
              <a:pPr/>
              <a:t>1</a:t>
            </a:fld>
            <a:endParaRPr lang="ru-RU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15" name="Text Box 1"/>
          <p:cNvSpPr txBox="1">
            <a:spLocks noChangeArrowheads="1"/>
          </p:cNvSpPr>
          <p:nvPr/>
        </p:nvSpPr>
        <p:spPr bwMode="auto">
          <a:xfrm>
            <a:off x="3849729" y="9430467"/>
            <a:ext cx="2943158" cy="493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24B7790-92CA-44D0-A197-995EC25EB356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  <a:buFontTx/>
                <a:buNone/>
              </a:pPr>
              <a:t>1</a:t>
            </a:fld>
            <a:endParaRPr 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3849728" y="9430467"/>
            <a:ext cx="2944755" cy="49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72C6D40-13E0-4190-AE99-9D43638861E6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  <a:buFontTx/>
                <a:buNone/>
              </a:pPr>
              <a:t>1</a:t>
            </a:fld>
            <a:endParaRPr 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1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679928" y="4716027"/>
            <a:ext cx="5437821" cy="4467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fld id="{1E83AAAB-656A-43D2-9CF9-A56AECA7A0A0}" type="slidenum">
              <a:rPr lang="ru-RU" altLang="ru-RU" smtClean="0">
                <a:solidFill>
                  <a:srgbClr val="000000"/>
                </a:solidFill>
                <a:latin typeface="Calibri" pitchFamily="32" charset="0"/>
              </a:rPr>
              <a:pPr/>
              <a:t>3</a:t>
            </a:fld>
            <a:endParaRPr lang="ru-RU" altLang="ru-RU" smtClean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3849729" y="9430467"/>
            <a:ext cx="2943158" cy="493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76F4F24-7221-4471-9143-CB5557C0C4A0}" type="slidenum">
              <a:rPr lang="ru-RU" altLang="ru-RU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buClrTx/>
                <a:buFontTx/>
                <a:buNone/>
              </a:pPr>
              <a:t>3</a:t>
            </a:fld>
            <a:endParaRPr lang="ru-RU" altLang="ru-RU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3849728" y="9430467"/>
            <a:ext cx="2944755" cy="49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2BC0F75-63ED-48F0-A48D-0AA56B921297}" type="slidenum">
              <a:rPr lang="ru-RU" altLang="ru-RU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buClrTx/>
                <a:buFontTx/>
                <a:buNone/>
              </a:pPr>
              <a:t>3</a:t>
            </a:fld>
            <a:endParaRPr lang="ru-RU" altLang="ru-RU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458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679928" y="4716027"/>
            <a:ext cx="5437821" cy="4467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" name="Заметки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fld id="{1E83AAAB-656A-43D2-9CF9-A56AECA7A0A0}" type="slidenum">
              <a:rPr lang="ru-RU" altLang="ru-RU" smtClean="0">
                <a:solidFill>
                  <a:srgbClr val="000000"/>
                </a:solidFill>
                <a:latin typeface="Calibri" pitchFamily="32" charset="0"/>
              </a:rPr>
              <a:pPr/>
              <a:t>4</a:t>
            </a:fld>
            <a:endParaRPr lang="ru-RU" altLang="ru-RU" smtClean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3849729" y="9430467"/>
            <a:ext cx="2943158" cy="493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E76F4F24-7221-4471-9143-CB5557C0C4A0}" type="slidenum">
              <a:rPr lang="ru-RU" altLang="ru-RU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buClrTx/>
                <a:buFontTx/>
                <a:buNone/>
              </a:pPr>
              <a:t>4</a:t>
            </a:fld>
            <a:endParaRPr lang="ru-RU" altLang="ru-RU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3849728" y="9430467"/>
            <a:ext cx="2944755" cy="49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92BC0F75-63ED-48F0-A48D-0AA56B921297}" type="slidenum">
              <a:rPr lang="ru-RU" altLang="ru-RU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buClrTx/>
                <a:buFontTx/>
                <a:buNone/>
              </a:pPr>
              <a:t>4</a:t>
            </a:fld>
            <a:endParaRPr lang="ru-RU" altLang="ru-RU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458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2" name="Text Box 4"/>
          <p:cNvSpPr txBox="1">
            <a:spLocks noChangeArrowheads="1"/>
          </p:cNvSpPr>
          <p:nvPr/>
        </p:nvSpPr>
        <p:spPr bwMode="auto">
          <a:xfrm>
            <a:off x="679928" y="4716027"/>
            <a:ext cx="5437821" cy="4467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" name="Заметки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fld id="{D29F7E2D-A76F-4E76-995F-107971A9F5A1}" type="slidenum">
              <a:rPr lang="ru-RU">
                <a:solidFill>
                  <a:srgbClr val="000000"/>
                </a:solidFill>
                <a:latin typeface="Calibri" pitchFamily="32" charset="0"/>
              </a:rPr>
              <a:pPr/>
              <a:t>5</a:t>
            </a:fld>
            <a:endParaRPr lang="ru-RU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49729" y="9430467"/>
            <a:ext cx="2943158" cy="493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fld id="{E2F9525B-CA2B-495B-AA01-F935EF900E7D}" type="slidenum">
              <a:rPr lang="ru-RU" sz="1200" smtClean="0">
                <a:solidFill>
                  <a:srgbClr val="000000"/>
                </a:solidFill>
                <a:latin typeface="Calibri" pitchFamily="32" charset="0"/>
              </a:rPr>
              <a:pPr algn="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5</a:t>
            </a:fld>
            <a:endParaRPr lang="ru-RU" sz="1200" smtClean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3849728" y="9430467"/>
            <a:ext cx="2944755" cy="49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fld id="{B7F400EE-DA44-43A2-B365-4E0EAAD53A37}" type="slidenum">
              <a:rPr lang="ru-RU" sz="1200" smtClean="0">
                <a:solidFill>
                  <a:srgbClr val="000000"/>
                </a:solidFill>
                <a:latin typeface="Calibri" pitchFamily="32" charset="0"/>
              </a:rPr>
              <a:pPr algn="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5</a:t>
            </a:fld>
            <a:endParaRPr lang="ru-RU" sz="1200" smtClean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765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679928" y="4716027"/>
            <a:ext cx="5437821" cy="4467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u-RU" smtClean="0">
              <a:solidFill>
                <a:prstClr val="white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fld id="{D29F7E2D-A76F-4E76-995F-107971A9F5A1}" type="slidenum">
              <a:rPr lang="ru-RU">
                <a:solidFill>
                  <a:srgbClr val="000000"/>
                </a:solidFill>
                <a:latin typeface="Calibri" pitchFamily="32" charset="0"/>
              </a:rPr>
              <a:pPr/>
              <a:t>6</a:t>
            </a:fld>
            <a:endParaRPr lang="ru-RU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3849729" y="9430467"/>
            <a:ext cx="2943158" cy="493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fld id="{E2F9525B-CA2B-495B-AA01-F935EF900E7D}" type="slidenum">
              <a:rPr lang="ru-RU" sz="1200" smtClean="0">
                <a:solidFill>
                  <a:srgbClr val="000000"/>
                </a:solidFill>
                <a:latin typeface="Calibri" pitchFamily="32" charset="0"/>
              </a:rPr>
              <a:pPr algn="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6</a:t>
            </a:fld>
            <a:endParaRPr lang="ru-RU" sz="1200" smtClean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7652" name="Text Box 2"/>
          <p:cNvSpPr txBox="1">
            <a:spLocks noChangeArrowheads="1"/>
          </p:cNvSpPr>
          <p:nvPr/>
        </p:nvSpPr>
        <p:spPr bwMode="auto">
          <a:xfrm>
            <a:off x="3849728" y="9430467"/>
            <a:ext cx="2944755" cy="49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fld id="{B7F400EE-DA44-43A2-B365-4E0EAAD53A37}" type="slidenum">
              <a:rPr lang="ru-RU" sz="1200" smtClean="0">
                <a:solidFill>
                  <a:srgbClr val="000000"/>
                </a:solidFill>
                <a:latin typeface="Calibri" pitchFamily="32" charset="0"/>
              </a:rPr>
              <a:pPr algn="r"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t>6</a:t>
            </a:fld>
            <a:endParaRPr lang="ru-RU" sz="1200" smtClean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2765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679928" y="4716027"/>
            <a:ext cx="5437821" cy="4467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u-RU" smtClean="0">
              <a:solidFill>
                <a:prstClr val="white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fld id="{8AD0E725-5FFB-410F-9A22-AC39CD9DAFD0}" type="slidenum">
              <a:rPr lang="ru-RU" smtClean="0">
                <a:solidFill>
                  <a:srgbClr val="000000"/>
                </a:solidFill>
                <a:latin typeface="Calibri" pitchFamily="32" charset="0"/>
              </a:rPr>
              <a:pPr/>
              <a:t>8</a:t>
            </a:fld>
            <a:endParaRPr lang="ru-RU" smtClean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3849729" y="9430467"/>
            <a:ext cx="2943158" cy="493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0DB8EDE-DA58-4D23-A6AF-D2F3BC296D7A}" type="slidenum">
              <a:rPr lang="ru-RU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buClrTx/>
                <a:buFontTx/>
                <a:buNone/>
              </a:pPr>
              <a:t>8</a:t>
            </a:fld>
            <a:endParaRPr lang="ru-RU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6868" name="Text Box 2"/>
          <p:cNvSpPr txBox="1">
            <a:spLocks noChangeArrowheads="1"/>
          </p:cNvSpPr>
          <p:nvPr/>
        </p:nvSpPr>
        <p:spPr bwMode="auto">
          <a:xfrm>
            <a:off x="3849728" y="9430467"/>
            <a:ext cx="2944755" cy="49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B3C61FE-7865-4AE2-A164-D3E6A9541A77}" type="slidenum">
              <a:rPr lang="ru-RU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buClrTx/>
                <a:buFontTx/>
                <a:buNone/>
              </a:pPr>
              <a:t>8</a:t>
            </a:fld>
            <a:endParaRPr lang="ru-RU" sz="120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3686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679928" y="4716027"/>
            <a:ext cx="5437821" cy="4467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9163" y="744538"/>
            <a:ext cx="4954587" cy="3717925"/>
          </a:xfrm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A7774243-029B-4DB2-9741-0A68607F4547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fld id="{F86E541B-9121-4E18-A77C-DE27BC1C662B}" type="slidenum">
              <a:rPr lang="ru-RU" smtClean="0">
                <a:solidFill>
                  <a:srgbClr val="000000"/>
                </a:solidFill>
                <a:latin typeface="Calibri" pitchFamily="34" charset="0"/>
              </a:rPr>
              <a:pPr/>
              <a:t>10</a:t>
            </a:fld>
            <a:endParaRPr lang="ru-RU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15" name="Text Box 1"/>
          <p:cNvSpPr txBox="1">
            <a:spLocks noChangeArrowheads="1"/>
          </p:cNvSpPr>
          <p:nvPr/>
        </p:nvSpPr>
        <p:spPr bwMode="auto">
          <a:xfrm>
            <a:off x="3849729" y="9430467"/>
            <a:ext cx="2943158" cy="493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24B7790-92CA-44D0-A197-995EC25EB356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  <a:buFontTx/>
                <a:buNone/>
              </a:pPr>
              <a:t>10</a:t>
            </a:fld>
            <a:endParaRPr 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3849728" y="9430467"/>
            <a:ext cx="2944755" cy="49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72C6D40-13E0-4190-AE99-9D43638861E6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  <a:buFontTx/>
                <a:buNone/>
              </a:pPr>
              <a:t>10</a:t>
            </a:fld>
            <a:endParaRPr 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1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679928" y="4716027"/>
            <a:ext cx="5437821" cy="4467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fld id="{F86E541B-9121-4E18-A77C-DE27BC1C662B}" type="slidenum">
              <a:rPr lang="ru-RU" smtClean="0">
                <a:solidFill>
                  <a:srgbClr val="000000"/>
                </a:solidFill>
                <a:latin typeface="Calibri" pitchFamily="34" charset="0"/>
              </a:rPr>
              <a:pPr/>
              <a:t>11</a:t>
            </a:fld>
            <a:endParaRPr lang="ru-RU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15" name="Text Box 1"/>
          <p:cNvSpPr txBox="1">
            <a:spLocks noChangeArrowheads="1"/>
          </p:cNvSpPr>
          <p:nvPr/>
        </p:nvSpPr>
        <p:spPr bwMode="auto">
          <a:xfrm>
            <a:off x="3849729" y="9430467"/>
            <a:ext cx="2943158" cy="493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424B7790-92CA-44D0-A197-995EC25EB356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  <a:buFontTx/>
                <a:buNone/>
              </a:pPr>
              <a:t>11</a:t>
            </a:fld>
            <a:endParaRPr 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3849728" y="9430467"/>
            <a:ext cx="2944755" cy="49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A72C6D40-13E0-4190-AE99-9D43638861E6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  <a:buFontTx/>
                <a:buNone/>
              </a:pPr>
              <a:t>11</a:t>
            </a:fld>
            <a:endParaRPr lang="ru-RU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1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679928" y="4716027"/>
            <a:ext cx="5437821" cy="4467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826"/>
            <a:ext cx="7772400" cy="147062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7117"/>
            <a:ext cx="6400800" cy="1752059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087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191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7" y="272970"/>
            <a:ext cx="2055813" cy="53006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2970"/>
            <a:ext cx="6016625" cy="53006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40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31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7656"/>
            <a:ext cx="7772400" cy="13605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7402"/>
            <a:ext cx="7772400" cy="1500254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7459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3938"/>
            <a:ext cx="4035425" cy="39696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30" y="1603938"/>
            <a:ext cx="4037013" cy="39696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81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5082"/>
            <a:ext cx="8229600" cy="114264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4112"/>
            <a:ext cx="4040188" cy="64115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5262"/>
            <a:ext cx="4040188" cy="39505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534112"/>
            <a:ext cx="4041775" cy="64115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0" y="2175262"/>
            <a:ext cx="4041775" cy="39505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09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089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751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2970"/>
            <a:ext cx="3008313" cy="1161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2970"/>
            <a:ext cx="5111750" cy="58528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4657"/>
            <a:ext cx="3008313" cy="46912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86851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1235"/>
            <a:ext cx="5486400" cy="5670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3644"/>
            <a:ext cx="5486400" cy="411353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8328"/>
            <a:ext cx="5486400" cy="8040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46015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50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28452"/>
            <a:ext cx="9144000" cy="48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952209"/>
            <a:ext cx="5257800" cy="5355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2970"/>
            <a:ext cx="8224838" cy="1138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3938"/>
            <a:ext cx="8224838" cy="3969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</p:txBody>
      </p:sp>
    </p:spTree>
    <p:extLst>
      <p:ext uri="{BB962C8B-B14F-4D97-AF65-F5344CB8AC3E}">
        <p14:creationId xmlns:p14="http://schemas.microsoft.com/office/powerpoint/2010/main" val="227910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roid Sans Fallback" charset="0"/>
          <a:cs typeface="Droid Sans Fallback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roid Sans Fallback" charset="0"/>
          <a:cs typeface="Droid Sans Fallback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roid Sans Fallback" charset="0"/>
          <a:cs typeface="Droid Sans Fallback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roid Sans Fallback" charset="0"/>
          <a:cs typeface="Droid Sans Fallback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roid Sans Fallback" charset="0"/>
          <a:cs typeface="Droid Sans Fallback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roid Sans Fallback" charset="0"/>
          <a:cs typeface="Droid Sans Fallback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roid Sans Fallback" charset="0"/>
          <a:cs typeface="Droid Sans Fallback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2"/>
          <p:cNvGrpSpPr>
            <a:grpSpLocks/>
          </p:cNvGrpSpPr>
          <p:nvPr/>
        </p:nvGrpSpPr>
        <p:grpSpPr bwMode="auto">
          <a:xfrm>
            <a:off x="0" y="16928"/>
            <a:ext cx="9139238" cy="983947"/>
            <a:chOff x="0" y="8"/>
            <a:chExt cx="5757" cy="465"/>
          </a:xfrm>
        </p:grpSpPr>
        <p:pic>
          <p:nvPicPr>
            <p:cNvPr id="205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"/>
              <a:ext cx="5757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0" y="8"/>
              <a:ext cx="5757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9pPr>
            </a:lstStyle>
            <a:p>
              <a:pPr algn="just" eaLnBrk="1" hangingPunct="1">
                <a:buClrTx/>
                <a:buFontTx/>
                <a:buNone/>
              </a:pPr>
              <a:r>
                <a:rPr lang="ru-RU" sz="1000" b="1">
                  <a:solidFill>
                    <a:srgbClr val="002060"/>
                  </a:solidFill>
                  <a:latin typeface="Calibri" pitchFamily="34" charset="0"/>
                  <a:cs typeface="Tahoma" pitchFamily="32" charset="0"/>
                </a:rPr>
                <a:t>                             </a:t>
              </a:r>
              <a:r>
                <a:rPr lang="ru-RU" sz="10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Министерство социальной защиты </a:t>
              </a:r>
            </a:p>
            <a:p>
              <a:pPr algn="just" eaLnBrk="1" hangingPunct="1">
                <a:buClrTx/>
                <a:buFontTx/>
                <a:buNone/>
              </a:pPr>
              <a:r>
                <a:rPr lang="ru-RU" sz="10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                       Республики Карелия</a:t>
              </a:r>
            </a:p>
          </p:txBody>
        </p:sp>
      </p:grp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6" y="14813"/>
            <a:ext cx="576263" cy="82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757808" y="1340767"/>
            <a:ext cx="7772400" cy="252028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деятельности в Республике Карелия в целях приведения организаций для детей-сирот в соответствие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постановлению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Правительства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Федерации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 мая 2014 года №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481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31281" y="5085185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Минина Виктория Владимировна</a:t>
            </a:r>
          </a:p>
          <a:p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ачальник отдела профилактики социального сиротства </a:t>
            </a:r>
          </a:p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Министерства социальной защиты</a:t>
            </a:r>
            <a:r>
              <a:rPr lang="en-US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9720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2"/>
          <p:cNvGrpSpPr>
            <a:grpSpLocks/>
          </p:cNvGrpSpPr>
          <p:nvPr/>
        </p:nvGrpSpPr>
        <p:grpSpPr bwMode="auto">
          <a:xfrm>
            <a:off x="34142" y="19046"/>
            <a:ext cx="9139238" cy="983947"/>
            <a:chOff x="0" y="8"/>
            <a:chExt cx="5757" cy="465"/>
          </a:xfrm>
        </p:grpSpPr>
        <p:pic>
          <p:nvPicPr>
            <p:cNvPr id="205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"/>
              <a:ext cx="5757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0" y="8"/>
              <a:ext cx="5757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9pPr>
            </a:lstStyle>
            <a:p>
              <a:pPr algn="just" eaLnBrk="1" hangingPunct="1">
                <a:buClrTx/>
                <a:buFontTx/>
                <a:buNone/>
              </a:pPr>
              <a:r>
                <a:rPr lang="ru-RU" sz="1000" b="1">
                  <a:solidFill>
                    <a:srgbClr val="002060"/>
                  </a:solidFill>
                  <a:latin typeface="Calibri" pitchFamily="34" charset="0"/>
                  <a:cs typeface="Tahoma" pitchFamily="32" charset="0"/>
                </a:rPr>
                <a:t>                             </a:t>
              </a:r>
              <a:r>
                <a:rPr lang="ru-RU" sz="10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Министерство социальной защиты </a:t>
              </a:r>
            </a:p>
            <a:p>
              <a:pPr algn="just" eaLnBrk="1" hangingPunct="1">
                <a:buClrTx/>
                <a:buFontTx/>
                <a:buNone/>
              </a:pPr>
              <a:r>
                <a:rPr lang="ru-RU" sz="10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                       Республики Карелия</a:t>
              </a:r>
            </a:p>
          </p:txBody>
        </p:sp>
      </p:grp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6" y="14813"/>
            <a:ext cx="576263" cy="82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09583" y="927397"/>
            <a:ext cx="690105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Положительные изменения </a:t>
            </a:r>
            <a:r>
              <a:rPr lang="ru-RU" sz="2000" b="1" dirty="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по итогам оценки в 2018 году 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в сравнении с результатами оценки в 2016 году</a:t>
            </a:r>
            <a:endParaRPr lang="ru-RU" sz="2000" b="1" dirty="0">
              <a:solidFill>
                <a:srgbClr val="19195F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7276" y="1635283"/>
            <a:ext cx="878567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разрабатываются  и выполняются индивидуальные планы развития и жизнеустройства детей-сирот, в том числе с помощью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ЕФО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созданы условия для общения детей с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родителями и другими значимыми для ребенка лицами с обязательной регистрацией посещений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ru-RU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созданы условия для пятидневного/дневного пребывания детей, временно помещенных в организацию для детей-сирот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предоставляется помощь (в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возможность временного проживания с питанием) лицам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числа детей-сирот, завершивших свое пребывание в учреждении, в том числе для лиц не достигших 23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лет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endParaRPr lang="ru-RU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ктивно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развивается и совершенствуется доступная (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безбарьерная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среда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ü"/>
            </a:pPr>
            <a:endParaRPr lang="ru-RU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всех учреждениях прошло обучение работников распознаванию фактов жестокого обращения с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ребенком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en-US" sz="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организовано межведомственное взаимодействие с целью эффективного решения проблем семьи и ребенка, используется технология МРГ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295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1" name="Group 2"/>
          <p:cNvGrpSpPr>
            <a:grpSpLocks/>
          </p:cNvGrpSpPr>
          <p:nvPr/>
        </p:nvGrpSpPr>
        <p:grpSpPr bwMode="auto">
          <a:xfrm>
            <a:off x="0" y="16928"/>
            <a:ext cx="9139238" cy="983947"/>
            <a:chOff x="0" y="8"/>
            <a:chExt cx="5757" cy="465"/>
          </a:xfrm>
        </p:grpSpPr>
        <p:pic>
          <p:nvPicPr>
            <p:cNvPr id="205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"/>
              <a:ext cx="5757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2055" name="Text Box 4"/>
            <p:cNvSpPr txBox="1">
              <a:spLocks noChangeArrowheads="1"/>
            </p:cNvSpPr>
            <p:nvPr/>
          </p:nvSpPr>
          <p:spPr bwMode="auto">
            <a:xfrm>
              <a:off x="0" y="8"/>
              <a:ext cx="5757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9pPr>
            </a:lstStyle>
            <a:p>
              <a:pPr algn="just" eaLnBrk="1" hangingPunct="1">
                <a:buClrTx/>
                <a:buFontTx/>
                <a:buNone/>
              </a:pPr>
              <a:r>
                <a:rPr lang="ru-RU" sz="1000" b="1" dirty="0">
                  <a:solidFill>
                    <a:srgbClr val="002060"/>
                  </a:solidFill>
                  <a:latin typeface="Calibri" pitchFamily="34" charset="0"/>
                  <a:cs typeface="Tahoma" pitchFamily="32" charset="0"/>
                </a:rPr>
                <a:t>                             </a:t>
              </a:r>
              <a:r>
                <a:rPr lang="ru-RU" sz="1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Министерство социальной защиты </a:t>
              </a:r>
            </a:p>
            <a:p>
              <a:pPr algn="just" eaLnBrk="1" hangingPunct="1">
                <a:buClrTx/>
                <a:buFontTx/>
                <a:buNone/>
              </a:pPr>
              <a:r>
                <a:rPr lang="ru-RU" sz="1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                       Республики Карелия</a:t>
              </a:r>
            </a:p>
          </p:txBody>
        </p:sp>
      </p:grp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4" y="14813"/>
            <a:ext cx="576263" cy="82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3970" y="996594"/>
            <a:ext cx="864096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РЕКОМЕНДАЦИИ: 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«Временность пребывания детей в организации для 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детей-сирот/ организация содействия устройству 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детей на воспитание в семью»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2038" y="2361710"/>
            <a:ext cx="864096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усилить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информационно-просветительскую деятельность, направленную на развитие семейных форм  жизнеустройства детей-сирот и детей, оставшихся без попечения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родителей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сократить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период пребывания ребенка в учреждении на основании соглашения между родителем, усыновителем либо опекуном или попечителем, организацией для детей-сирот и детей, оставшихся без попечения родителей, и органом опеки и попечительства о временном пребывании ребенка в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lang="en-US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привлекать детей к посильному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самообслуживающему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труду, мероприятиям по благоустройству территории организации;</a:t>
            </a:r>
          </a:p>
          <a:p>
            <a:pPr marL="342900" indent="-342900" algn="just">
              <a:buAutoNum type="arabicPeriod"/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обеспечить своевременную актуализацию индивидуальных планов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развития и жизнеустройства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ребенка;</a:t>
            </a:r>
          </a:p>
          <a:p>
            <a:pPr marL="342900" indent="-342900" algn="just">
              <a:buAutoNum type="arabicPeriod"/>
            </a:pP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размещать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отчетные данные о деятельности учреждений на официальных сайтах в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информационно-телекоммуникационной сети «Интернет».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sz="1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669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1632" y="-46199"/>
            <a:ext cx="9139238" cy="983947"/>
            <a:chOff x="0" y="8"/>
            <a:chExt cx="5757" cy="465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"/>
              <a:ext cx="5757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0" y="8"/>
              <a:ext cx="5757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9pPr>
            </a:lstStyle>
            <a:p>
              <a:pPr algn="just" eaLnBrk="1" hangingPunct="1">
                <a:buClrTx/>
                <a:buFontTx/>
                <a:buNone/>
              </a:pPr>
              <a:r>
                <a:rPr lang="ru-RU" sz="1000" b="1" dirty="0">
                  <a:solidFill>
                    <a:srgbClr val="002060"/>
                  </a:solidFill>
                  <a:latin typeface="Calibri" pitchFamily="34" charset="0"/>
                  <a:cs typeface="Tahoma" pitchFamily="32" charset="0"/>
                </a:rPr>
                <a:t>                             </a:t>
              </a:r>
              <a:r>
                <a:rPr lang="ru-RU" sz="1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Министерство социальной защиты </a:t>
              </a:r>
            </a:p>
            <a:p>
              <a:pPr algn="just" eaLnBrk="1" hangingPunct="1">
                <a:buClrTx/>
                <a:buFontTx/>
                <a:buNone/>
              </a:pPr>
              <a:r>
                <a:rPr lang="ru-RU" sz="1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                       Республики Карелия</a:t>
              </a:r>
            </a:p>
          </p:txBody>
        </p:sp>
      </p:grp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4" y="14813"/>
            <a:ext cx="576263" cy="82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67643" y="860272"/>
            <a:ext cx="828082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РЕКОМЕНДАЦИИ: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«Создание в организации для детей-сирот и детей, 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оставшихся без попечения родителей, благоприятных условий пребывания, приближенных к семейным»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70771" y="2348880"/>
            <a:ext cx="864096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рганизовать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проживание детей по принципу семейного воспитания в воспитательных группах путем реорганизации,  перепланировки или зонирования пространства</a:t>
            </a:r>
            <a:r>
              <a:rPr lang="en-US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AutoNum type="arabicPeriod"/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беспечить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воспитательных групп преимущественно по принципу совместного проживания и пребывания в группе детей разного возраста и состояния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здоровья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AutoNum type="arabicPeriod"/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допускать перевода детей из одной воспитательной группы в другую, за исключением случаев, когда это противоречит интересам ребенка;</a:t>
            </a:r>
          </a:p>
          <a:p>
            <a:pPr marL="342900" indent="-342900" algn="just">
              <a:buAutoNum type="arabicPeriod"/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существлять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мониторинг посещаемости  детьми кружков, секций с целью анализа причин отказа детей от их посещения. Формировать мотивацию детей на дополнительное образование, а также учет их интересов при выборе направлений кружковой деятельности;</a:t>
            </a:r>
          </a:p>
          <a:p>
            <a:pPr marL="342900" indent="-342900" algn="just">
              <a:buAutoNum type="arabicPeriod"/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борудовать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учебные мастерские для формирования полезных навыков и развития позитивных интересов.</a:t>
            </a:r>
          </a:p>
          <a:p>
            <a:pPr marL="342900" indent="-342900" algn="just">
              <a:buAutoNum type="arabicPeriod"/>
            </a:pP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83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1632" y="-46199"/>
            <a:ext cx="9139238" cy="983947"/>
            <a:chOff x="0" y="8"/>
            <a:chExt cx="5757" cy="465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"/>
              <a:ext cx="5757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0" y="8"/>
              <a:ext cx="5757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9pPr>
            </a:lstStyle>
            <a:p>
              <a:pPr algn="just" eaLnBrk="1" hangingPunct="1">
                <a:buClrTx/>
                <a:buFontTx/>
                <a:buNone/>
              </a:pPr>
              <a:r>
                <a:rPr lang="ru-RU" sz="1000" b="1" dirty="0">
                  <a:solidFill>
                    <a:srgbClr val="002060"/>
                  </a:solidFill>
                  <a:latin typeface="Calibri" pitchFamily="34" charset="0"/>
                  <a:cs typeface="Tahoma" pitchFamily="32" charset="0"/>
                </a:rPr>
                <a:t>                             </a:t>
              </a:r>
              <a:r>
                <a:rPr lang="ru-RU" sz="1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Министерство социальной защиты </a:t>
              </a:r>
            </a:p>
            <a:p>
              <a:pPr algn="just" eaLnBrk="1" hangingPunct="1">
                <a:buClrTx/>
                <a:buFontTx/>
                <a:buNone/>
              </a:pPr>
              <a:r>
                <a:rPr lang="ru-RU" sz="1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                       Республики Карелия</a:t>
              </a:r>
            </a:p>
          </p:txBody>
        </p:sp>
      </p:grp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4" y="14813"/>
            <a:ext cx="576263" cy="82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378782" y="837536"/>
            <a:ext cx="842493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РЕКОМЕНДАЦИИ: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«Помощь в социальной адаптации детей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в возрасте до 18 лет и старше, 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подготовке детей к самостоятельной жизни»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15546" y="2276872"/>
            <a:ext cx="837921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азвивать наставничество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закрепить индивидуальных наставников, в том числе сотрудников учреждения, за каждым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ребенком; информировать граждан о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возможности быть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наставниками;</a:t>
            </a:r>
          </a:p>
          <a:p>
            <a:pPr marL="342900" indent="-342900" algn="just">
              <a:buAutoNum type="arabicPeriod"/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ктивизировать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работу по вовлечению воспитанников в принятие решений, касающихся их законных прав и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интересов;</a:t>
            </a:r>
          </a:p>
          <a:p>
            <a:pPr marL="342900" indent="-342900" algn="just">
              <a:buAutoNum type="arabicPeriod"/>
            </a:pP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обеспечить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постинтернатное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сопровождение ста процентов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выпускников; </a:t>
            </a:r>
          </a:p>
          <a:p>
            <a:pPr marL="342900" indent="-342900" algn="just">
              <a:buAutoNum type="arabicPeriod"/>
            </a:pP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существлять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психолого-педагогическую поддержку работников учреждения по вопросам воспитания, обучения, реабилитации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детей; систематически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повышать квалификацию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сотрудников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учреждения;</a:t>
            </a:r>
          </a:p>
          <a:p>
            <a:pPr marL="342900" indent="-342900" algn="just">
              <a:buAutoNum type="arabicPeriod"/>
            </a:pP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оздать 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систему психологической поддержки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специалистов, осуществлять </a:t>
            </a:r>
            <a:r>
              <a:rPr lang="ru-RU" sz="1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супервизию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(профессиональный разбор сложных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случаев; организовать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работу по профилактике профессионального выгорания.</a:t>
            </a:r>
          </a:p>
          <a:p>
            <a:pPr marL="342900" indent="-342900" algn="just">
              <a:buAutoNum type="arabicPeriod"/>
            </a:pP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endParaRPr lang="ru-RU" sz="1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66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1632" y="-46199"/>
            <a:ext cx="9139238" cy="983947"/>
            <a:chOff x="0" y="8"/>
            <a:chExt cx="5757" cy="465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"/>
              <a:ext cx="5757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0" y="8"/>
              <a:ext cx="5757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9pPr>
            </a:lstStyle>
            <a:p>
              <a:pPr algn="just" eaLnBrk="1" hangingPunct="1">
                <a:buClrTx/>
                <a:buFontTx/>
                <a:buNone/>
              </a:pPr>
              <a:r>
                <a:rPr lang="ru-RU" sz="1000" b="1" dirty="0">
                  <a:solidFill>
                    <a:srgbClr val="002060"/>
                  </a:solidFill>
                  <a:latin typeface="Calibri" pitchFamily="34" charset="0"/>
                  <a:cs typeface="Tahoma" pitchFamily="32" charset="0"/>
                </a:rPr>
                <a:t>                             </a:t>
              </a:r>
              <a:r>
                <a:rPr lang="ru-RU" sz="1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Министерство социальной защиты </a:t>
              </a:r>
            </a:p>
            <a:p>
              <a:pPr algn="just" eaLnBrk="1" hangingPunct="1">
                <a:buClrTx/>
                <a:buFontTx/>
                <a:buNone/>
              </a:pPr>
              <a:r>
                <a:rPr lang="ru-RU" sz="10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                       Республики Карелия</a:t>
              </a:r>
            </a:p>
          </p:txBody>
        </p:sp>
      </p:grp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4" y="14813"/>
            <a:ext cx="576263" cy="82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07729" y="2348880"/>
            <a:ext cx="837158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2335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16928"/>
            <a:ext cx="9139238" cy="983947"/>
            <a:chOff x="0" y="8"/>
            <a:chExt cx="5757" cy="465"/>
          </a:xfrm>
        </p:grpSpPr>
        <p:pic>
          <p:nvPicPr>
            <p:cNvPr id="410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"/>
              <a:ext cx="5757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102" name="Text Box 4"/>
            <p:cNvSpPr txBox="1">
              <a:spLocks noChangeArrowheads="1"/>
            </p:cNvSpPr>
            <p:nvPr/>
          </p:nvSpPr>
          <p:spPr bwMode="auto">
            <a:xfrm>
              <a:off x="0" y="8"/>
              <a:ext cx="5757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9pPr>
            </a:lstStyle>
            <a:p>
              <a:pPr algn="just" eaLnBrk="1" hangingPunct="1">
                <a:buClrTx/>
                <a:buFontTx/>
                <a:buNone/>
              </a:pPr>
              <a:r>
                <a:rPr lang="ru-RU" altLang="ru-RU" sz="1000" b="1">
                  <a:solidFill>
                    <a:srgbClr val="002060"/>
                  </a:solidFill>
                  <a:latin typeface="Calibri" pitchFamily="32" charset="0"/>
                  <a:cs typeface="Tahoma" pitchFamily="32" charset="0"/>
                </a:rPr>
                <a:t>                             </a:t>
              </a:r>
              <a:r>
                <a:rPr lang="ru-RU" altLang="ru-RU" sz="1000" b="1">
                  <a:solidFill>
                    <a:srgbClr val="002060"/>
                  </a:solidFill>
                  <a:latin typeface="Times New Roman" pitchFamily="16" charset="0"/>
                  <a:cs typeface="Times New Roman" pitchFamily="16" charset="0"/>
                </a:rPr>
                <a:t>Министерство социальной защиты </a:t>
              </a:r>
            </a:p>
            <a:p>
              <a:pPr algn="just" eaLnBrk="1" hangingPunct="1">
                <a:buClrTx/>
                <a:buFontTx/>
                <a:buNone/>
              </a:pPr>
              <a:r>
                <a:rPr lang="ru-RU" altLang="ru-RU" sz="1000" b="1">
                  <a:solidFill>
                    <a:srgbClr val="002060"/>
                  </a:solidFill>
                  <a:latin typeface="Times New Roman" pitchFamily="16" charset="0"/>
                  <a:cs typeface="Times New Roman" pitchFamily="16" charset="0"/>
                </a:rPr>
                <a:t>                          Республики Карелия</a:t>
              </a:r>
            </a:p>
          </p:txBody>
        </p:sp>
      </p:grpSp>
      <p:pic>
        <p:nvPicPr>
          <p:cNvPr id="409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6" y="14813"/>
            <a:ext cx="576263" cy="996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8491490"/>
              </p:ext>
            </p:extLst>
          </p:nvPr>
        </p:nvGraphicFramePr>
        <p:xfrm>
          <a:off x="104775" y="723693"/>
          <a:ext cx="8929688" cy="6081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4088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239713" y="1832468"/>
            <a:ext cx="8604250" cy="4517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42480" rIns="81720" bIns="424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>
              <a:buClrTx/>
              <a:buFontTx/>
              <a:buNone/>
            </a:pPr>
            <a:r>
              <a:rPr lang="ru-RU" altLang="ru-RU" sz="2000" b="1">
                <a:solidFill>
                  <a:srgbClr val="FFFFFF"/>
                </a:solidFill>
                <a:latin typeface="Century Gothic" pitchFamily="32" charset="0"/>
              </a:rPr>
              <a:t>    </a:t>
            </a:r>
          </a:p>
          <a:p>
            <a:pPr algn="r" eaLnBrk="1">
              <a:buClrTx/>
              <a:buFontTx/>
              <a:buNone/>
            </a:pPr>
            <a:endParaRPr lang="ru-RU" altLang="ru-RU" sz="2000" b="1">
              <a:solidFill>
                <a:srgbClr val="FFFFFF"/>
              </a:solidFill>
              <a:latin typeface="Century Gothic" pitchFamily="32" charset="0"/>
              <a:cs typeface="Times New Roman" pitchFamily="16" charset="0"/>
            </a:endParaRPr>
          </a:p>
          <a:p>
            <a:pPr algn="r" eaLnBrk="1">
              <a:buClrTx/>
              <a:buFontTx/>
              <a:buNone/>
            </a:pPr>
            <a:r>
              <a:rPr lang="ru-RU" altLang="ru-RU" b="1">
                <a:solidFill>
                  <a:srgbClr val="0000FF"/>
                </a:solidFill>
                <a:latin typeface="Century Gothic" pitchFamily="32" charset="0"/>
              </a:rPr>
              <a:t/>
            </a:r>
            <a:br>
              <a:rPr lang="ru-RU" altLang="ru-RU" b="1">
                <a:solidFill>
                  <a:srgbClr val="0000FF"/>
                </a:solidFill>
                <a:latin typeface="Century Gothic" pitchFamily="32" charset="0"/>
              </a:rPr>
            </a:br>
            <a:endParaRPr lang="ru-RU" altLang="ru-RU" b="1">
              <a:solidFill>
                <a:srgbClr val="0000FF"/>
              </a:solidFill>
              <a:latin typeface="Century Gothic" pitchFamily="32" charset="0"/>
            </a:endParaRPr>
          </a:p>
        </p:txBody>
      </p:sp>
      <p:grpSp>
        <p:nvGrpSpPr>
          <p:cNvPr id="10243" name="Group 2"/>
          <p:cNvGrpSpPr>
            <a:grpSpLocks/>
          </p:cNvGrpSpPr>
          <p:nvPr/>
        </p:nvGrpSpPr>
        <p:grpSpPr bwMode="auto">
          <a:xfrm>
            <a:off x="0" y="16928"/>
            <a:ext cx="9139238" cy="983947"/>
            <a:chOff x="0" y="8"/>
            <a:chExt cx="5757" cy="465"/>
          </a:xfrm>
        </p:grpSpPr>
        <p:pic>
          <p:nvPicPr>
            <p:cNvPr id="10248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"/>
              <a:ext cx="5757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0249" name="Text Box 4"/>
            <p:cNvSpPr txBox="1">
              <a:spLocks noChangeArrowheads="1"/>
            </p:cNvSpPr>
            <p:nvPr/>
          </p:nvSpPr>
          <p:spPr bwMode="auto">
            <a:xfrm>
              <a:off x="0" y="8"/>
              <a:ext cx="5757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9pPr>
            </a:lstStyle>
            <a:p>
              <a:pPr algn="just" eaLnBrk="1" hangingPunct="1">
                <a:buClrTx/>
                <a:buFontTx/>
                <a:buNone/>
              </a:pPr>
              <a:r>
                <a:rPr lang="ru-RU" altLang="ru-RU" sz="1000" b="1">
                  <a:solidFill>
                    <a:srgbClr val="002060"/>
                  </a:solidFill>
                  <a:latin typeface="Calibri" pitchFamily="32" charset="0"/>
                  <a:cs typeface="Tahoma" pitchFamily="32" charset="0"/>
                </a:rPr>
                <a:t>                             </a:t>
              </a:r>
              <a:r>
                <a:rPr lang="ru-RU" altLang="ru-RU" sz="1000" b="1">
                  <a:solidFill>
                    <a:srgbClr val="002060"/>
                  </a:solidFill>
                  <a:latin typeface="Times New Roman" pitchFamily="16" charset="0"/>
                  <a:cs typeface="Times New Roman" pitchFamily="16" charset="0"/>
                </a:rPr>
                <a:t>Министерство социальной защиты </a:t>
              </a:r>
            </a:p>
            <a:p>
              <a:pPr algn="just" eaLnBrk="1" hangingPunct="1">
                <a:buClrTx/>
                <a:buFontTx/>
                <a:buNone/>
              </a:pPr>
              <a:r>
                <a:rPr lang="ru-RU" altLang="ru-RU" sz="1000" b="1">
                  <a:solidFill>
                    <a:srgbClr val="002060"/>
                  </a:solidFill>
                  <a:latin typeface="Times New Roman" pitchFamily="16" charset="0"/>
                  <a:cs typeface="Times New Roman" pitchFamily="16" charset="0"/>
                </a:rPr>
                <a:t>                          Республики Карелия</a:t>
              </a:r>
            </a:p>
          </p:txBody>
        </p:sp>
      </p:grp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6" y="14813"/>
            <a:ext cx="576263" cy="996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995363" y="757533"/>
            <a:ext cx="7848600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ctr">
              <a:buClrTx/>
              <a:buFontTx/>
              <a:buNone/>
            </a:pPr>
            <a:endParaRPr lang="ru-RU" altLang="ru-RU" sz="2400" b="1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endParaRPr lang="ru-RU" altLang="ru-RU" sz="2400" b="1">
              <a:solidFill>
                <a:srgbClr val="000000"/>
              </a:solidFill>
            </a:endParaRPr>
          </a:p>
        </p:txBody>
      </p:sp>
      <p:sp>
        <p:nvSpPr>
          <p:cNvPr id="10246" name="Текст 2"/>
          <p:cNvSpPr>
            <a:spLocks noGrp="1"/>
          </p:cNvSpPr>
          <p:nvPr>
            <p:ph type="body" idx="1"/>
          </p:nvPr>
        </p:nvSpPr>
        <p:spPr>
          <a:xfrm>
            <a:off x="684213" y="514192"/>
            <a:ext cx="7772400" cy="1091863"/>
          </a:xfrm>
        </p:spPr>
        <p:txBody>
          <a:bodyPr/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6" charset="0"/>
                <a:cs typeface="Times New Roman" pitchFamily="16" charset="0"/>
              </a:rPr>
              <a:t>Формы жизнеустройства детей-сирот</a:t>
            </a:r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0912248"/>
              </p:ext>
            </p:extLst>
          </p:nvPr>
        </p:nvGraphicFramePr>
        <p:xfrm>
          <a:off x="323851" y="1815556"/>
          <a:ext cx="8640763" cy="494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005909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239713" y="1832468"/>
            <a:ext cx="8604250" cy="4517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42480" rIns="81720" bIns="424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r" eaLnBrk="1">
              <a:buClrTx/>
              <a:buFontTx/>
              <a:buNone/>
            </a:pPr>
            <a:r>
              <a:rPr lang="ru-RU" altLang="ru-RU" sz="2000" b="1">
                <a:solidFill>
                  <a:srgbClr val="FFFFFF"/>
                </a:solidFill>
                <a:latin typeface="Century Gothic" pitchFamily="32" charset="0"/>
              </a:rPr>
              <a:t>    </a:t>
            </a:r>
          </a:p>
          <a:p>
            <a:pPr algn="r" eaLnBrk="1">
              <a:buClrTx/>
              <a:buFontTx/>
              <a:buNone/>
            </a:pPr>
            <a:endParaRPr lang="ru-RU" altLang="ru-RU" sz="2000" b="1">
              <a:solidFill>
                <a:srgbClr val="FFFFFF"/>
              </a:solidFill>
              <a:latin typeface="Century Gothic" pitchFamily="32" charset="0"/>
              <a:cs typeface="Times New Roman" pitchFamily="16" charset="0"/>
            </a:endParaRPr>
          </a:p>
          <a:p>
            <a:pPr algn="r" eaLnBrk="1">
              <a:buClrTx/>
              <a:buFontTx/>
              <a:buNone/>
            </a:pPr>
            <a:r>
              <a:rPr lang="ru-RU" altLang="ru-RU" b="1">
                <a:solidFill>
                  <a:srgbClr val="0000FF"/>
                </a:solidFill>
                <a:latin typeface="Century Gothic" pitchFamily="32" charset="0"/>
              </a:rPr>
              <a:t/>
            </a:r>
            <a:br>
              <a:rPr lang="ru-RU" altLang="ru-RU" b="1">
                <a:solidFill>
                  <a:srgbClr val="0000FF"/>
                </a:solidFill>
                <a:latin typeface="Century Gothic" pitchFamily="32" charset="0"/>
              </a:rPr>
            </a:br>
            <a:endParaRPr lang="ru-RU" altLang="ru-RU" b="1">
              <a:solidFill>
                <a:srgbClr val="0000FF"/>
              </a:solidFill>
              <a:latin typeface="Century Gothic" pitchFamily="32" charset="0"/>
            </a:endParaRPr>
          </a:p>
        </p:txBody>
      </p:sp>
      <p:grpSp>
        <p:nvGrpSpPr>
          <p:cNvPr id="10243" name="Group 2"/>
          <p:cNvGrpSpPr>
            <a:grpSpLocks/>
          </p:cNvGrpSpPr>
          <p:nvPr/>
        </p:nvGrpSpPr>
        <p:grpSpPr bwMode="auto">
          <a:xfrm>
            <a:off x="0" y="16928"/>
            <a:ext cx="9139238" cy="983947"/>
            <a:chOff x="0" y="8"/>
            <a:chExt cx="5757" cy="465"/>
          </a:xfrm>
        </p:grpSpPr>
        <p:pic>
          <p:nvPicPr>
            <p:cNvPr id="10248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"/>
              <a:ext cx="5757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0249" name="Text Box 4"/>
            <p:cNvSpPr txBox="1">
              <a:spLocks noChangeArrowheads="1"/>
            </p:cNvSpPr>
            <p:nvPr/>
          </p:nvSpPr>
          <p:spPr bwMode="auto">
            <a:xfrm>
              <a:off x="0" y="8"/>
              <a:ext cx="5757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9pPr>
            </a:lstStyle>
            <a:p>
              <a:pPr algn="just" eaLnBrk="1" hangingPunct="1">
                <a:buClrTx/>
                <a:buFontTx/>
                <a:buNone/>
              </a:pPr>
              <a:r>
                <a:rPr lang="ru-RU" altLang="ru-RU" sz="1000" b="1">
                  <a:solidFill>
                    <a:srgbClr val="002060"/>
                  </a:solidFill>
                  <a:latin typeface="Calibri" pitchFamily="32" charset="0"/>
                  <a:cs typeface="Tahoma" pitchFamily="32" charset="0"/>
                </a:rPr>
                <a:t>                             </a:t>
              </a:r>
              <a:r>
                <a:rPr lang="ru-RU" altLang="ru-RU" sz="1000" b="1">
                  <a:solidFill>
                    <a:srgbClr val="002060"/>
                  </a:solidFill>
                  <a:latin typeface="Times New Roman" pitchFamily="16" charset="0"/>
                  <a:cs typeface="Times New Roman" pitchFamily="16" charset="0"/>
                </a:rPr>
                <a:t>Министерство социальной защиты </a:t>
              </a:r>
            </a:p>
            <a:p>
              <a:pPr algn="just" eaLnBrk="1" hangingPunct="1">
                <a:buClrTx/>
                <a:buFontTx/>
                <a:buNone/>
              </a:pPr>
              <a:r>
                <a:rPr lang="ru-RU" altLang="ru-RU" sz="1000" b="1">
                  <a:solidFill>
                    <a:srgbClr val="002060"/>
                  </a:solidFill>
                  <a:latin typeface="Times New Roman" pitchFamily="16" charset="0"/>
                  <a:cs typeface="Times New Roman" pitchFamily="16" charset="0"/>
                </a:rPr>
                <a:t>                          Республики Карелия</a:t>
              </a:r>
            </a:p>
          </p:txBody>
        </p:sp>
      </p:grp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6" y="14813"/>
            <a:ext cx="576263" cy="996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995363" y="757533"/>
            <a:ext cx="7848600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ctr">
              <a:buClrTx/>
              <a:buFontTx/>
              <a:buNone/>
            </a:pPr>
            <a:endParaRPr lang="ru-RU" altLang="ru-RU" sz="2400" b="1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endParaRPr lang="ru-RU" altLang="ru-RU" sz="2400" b="1">
              <a:solidFill>
                <a:srgbClr val="000000"/>
              </a:solidFill>
            </a:endParaRPr>
          </a:p>
        </p:txBody>
      </p:sp>
      <p:sp>
        <p:nvSpPr>
          <p:cNvPr id="10246" name="Текст 2"/>
          <p:cNvSpPr>
            <a:spLocks noGrp="1"/>
          </p:cNvSpPr>
          <p:nvPr>
            <p:ph type="body" idx="1"/>
          </p:nvPr>
        </p:nvSpPr>
        <p:spPr>
          <a:xfrm>
            <a:off x="684213" y="514192"/>
            <a:ext cx="7772400" cy="1091863"/>
          </a:xfrm>
        </p:spPr>
        <p:txBody>
          <a:bodyPr/>
          <a:lstStyle/>
          <a:p>
            <a:pPr algn="ctr"/>
            <a:r>
              <a:rPr lang="ru-RU" altLang="ru-RU" sz="2800" b="1" smtClean="0">
                <a:solidFill>
                  <a:srgbClr val="002060"/>
                </a:solidFill>
                <a:latin typeface="Times New Roman" pitchFamily="16" charset="0"/>
                <a:cs typeface="Times New Roman" pitchFamily="16" charset="0"/>
              </a:rPr>
              <a:t>Устройство детей-сирот</a:t>
            </a:r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157673"/>
              </p:ext>
            </p:extLst>
          </p:nvPr>
        </p:nvGraphicFramePr>
        <p:xfrm>
          <a:off x="323528" y="1824431"/>
          <a:ext cx="8640763" cy="494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7852537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250825" y="996645"/>
            <a:ext cx="8604250" cy="4741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42480" rIns="81720" bIns="42480" anchor="ctr"/>
          <a:lstStyle/>
          <a:p>
            <a:pPr algn="r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smtClean="0">
                <a:solidFill>
                  <a:srgbClr val="FFFFFF"/>
                </a:solidFill>
                <a:latin typeface="Century Gothic" pitchFamily="32" charset="0"/>
              </a:rPr>
              <a:t>    </a:t>
            </a:r>
          </a:p>
          <a:p>
            <a:pPr algn="r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1" smtClean="0">
              <a:solidFill>
                <a:srgbClr val="FFFFFF"/>
              </a:solidFill>
              <a:latin typeface="Century Gothic" pitchFamily="32" charset="0"/>
              <a:cs typeface="Times New Roman" pitchFamily="16" charset="0"/>
            </a:endParaRPr>
          </a:p>
          <a:p>
            <a:pPr algn="r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smtClean="0">
                <a:solidFill>
                  <a:srgbClr val="0000FF"/>
                </a:solidFill>
                <a:latin typeface="Century Gothic" pitchFamily="32" charset="0"/>
              </a:rPr>
              <a:t/>
            </a:r>
            <a:br>
              <a:rPr lang="ru-RU" b="1" smtClean="0">
                <a:solidFill>
                  <a:srgbClr val="0000FF"/>
                </a:solidFill>
                <a:latin typeface="Century Gothic" pitchFamily="32" charset="0"/>
              </a:rPr>
            </a:br>
            <a:endParaRPr lang="ru-RU" b="1" smtClean="0">
              <a:solidFill>
                <a:srgbClr val="0000FF"/>
              </a:solidFill>
              <a:latin typeface="Century Gothic" pitchFamily="32" charset="0"/>
            </a:endParaRPr>
          </a:p>
        </p:txBody>
      </p:sp>
      <p:grpSp>
        <p:nvGrpSpPr>
          <p:cNvPr id="7171" name="Group 2"/>
          <p:cNvGrpSpPr>
            <a:grpSpLocks/>
          </p:cNvGrpSpPr>
          <p:nvPr/>
        </p:nvGrpSpPr>
        <p:grpSpPr bwMode="auto">
          <a:xfrm>
            <a:off x="-16670" y="-66478"/>
            <a:ext cx="9139238" cy="996570"/>
            <a:chOff x="0" y="8"/>
            <a:chExt cx="5757" cy="465"/>
          </a:xfrm>
        </p:grpSpPr>
        <p:pic>
          <p:nvPicPr>
            <p:cNvPr id="718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"/>
              <a:ext cx="5757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182" name="Text Box 4"/>
            <p:cNvSpPr txBox="1">
              <a:spLocks noChangeArrowheads="1"/>
            </p:cNvSpPr>
            <p:nvPr/>
          </p:nvSpPr>
          <p:spPr bwMode="auto">
            <a:xfrm>
              <a:off x="0" y="8"/>
              <a:ext cx="5757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9pPr>
            </a:lstStyle>
            <a:p>
              <a:pPr algn="just"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0" b="1" dirty="0" smtClean="0">
                  <a:solidFill>
                    <a:srgbClr val="002060"/>
                  </a:solidFill>
                  <a:latin typeface="Calibri" pitchFamily="32" charset="0"/>
                  <a:cs typeface="Tahoma" pitchFamily="32" charset="0"/>
                </a:rPr>
                <a:t>                             </a:t>
              </a:r>
              <a:r>
                <a:rPr lang="ru-RU" sz="1000" b="1" dirty="0" smtClean="0">
                  <a:solidFill>
                    <a:srgbClr val="002060"/>
                  </a:solidFill>
                  <a:latin typeface="Times New Roman" pitchFamily="16" charset="0"/>
                  <a:cs typeface="Times New Roman" pitchFamily="16" charset="0"/>
                </a:rPr>
                <a:t>Министерство социальной защиты </a:t>
              </a:r>
            </a:p>
            <a:p>
              <a:pPr algn="just"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0" b="1" dirty="0" smtClean="0">
                  <a:solidFill>
                    <a:srgbClr val="002060"/>
                  </a:solidFill>
                  <a:latin typeface="Times New Roman" pitchFamily="16" charset="0"/>
                  <a:cs typeface="Times New Roman" pitchFamily="16" charset="0"/>
                </a:rPr>
                <a:t>                          Республики Карелия</a:t>
              </a:r>
            </a:p>
          </p:txBody>
        </p:sp>
      </p:grp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6" y="14813"/>
            <a:ext cx="576263" cy="996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827088" y="1220940"/>
            <a:ext cx="7848600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b="1" smtClean="0">
              <a:solidFill>
                <a:srgbClr val="000000"/>
              </a:solidFill>
              <a:latin typeface="Arial" charset="0"/>
            </a:endParaRP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b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250824" y="1344051"/>
            <a:ext cx="8497888" cy="710067"/>
          </a:xfrm>
          <a:prstGeom prst="rect">
            <a:avLst/>
          </a:prstGeom>
          <a:noFill/>
          <a:ln w="57150">
            <a:solidFill>
              <a:srgbClr val="002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6" charset="0"/>
                <a:cs typeface="Times New Roman" pitchFamily="16" charset="0"/>
              </a:rPr>
              <a:t>13 учреждений </a:t>
            </a:r>
            <a:r>
              <a:rPr lang="ru-RU" sz="2000" b="1" dirty="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для детей-сирот и детей, оставшихся без попечения родителей</a:t>
            </a:r>
            <a:endParaRPr lang="ru-RU" sz="2000" dirty="0" smtClean="0">
              <a:solidFill>
                <a:srgbClr val="C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rot="2494428">
            <a:off x="1566316" y="2408798"/>
            <a:ext cx="250825" cy="723840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395536" y="3124693"/>
            <a:ext cx="2592388" cy="1441394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ru-RU" sz="1600" b="1" dirty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2</a:t>
            </a:r>
            <a:r>
              <a:rPr lang="ru-RU" sz="1600" b="1" dirty="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 государственных, </a:t>
            </a: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ru-RU" sz="1600" b="1" dirty="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9 муниципальных образовательных учреждений  - детских домов</a:t>
            </a:r>
            <a:endParaRPr lang="ru-RU" sz="1600" dirty="0" smtClean="0">
              <a:solidFill>
                <a:srgbClr val="19195F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3129756" y="2924944"/>
            <a:ext cx="2846387" cy="2351485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1 государственное стационарное учреждение социального обслуживания, предоставляющее услуги детям с тяжелыми интеллектуальными нарушениями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(ГБУ СО РК «Ладвинский ДДИ»)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dirty="0" smtClean="0">
              <a:solidFill>
                <a:srgbClr val="19195F"/>
              </a:solidFill>
              <a:latin typeface="Times New Roman" pitchFamily="16" charset="0"/>
              <a:cs typeface="Times New Roman" pitchFamily="16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6124587" y="3049915"/>
            <a:ext cx="2668587" cy="2101542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1 государственное учреждение здравоохранения для детей в возрасте                           от 0 до 4 лет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(ГБУЗ РК «Специализированный дом ребенка»)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200" b="1" dirty="0" smtClean="0">
              <a:solidFill>
                <a:srgbClr val="000000"/>
              </a:solidFill>
              <a:latin typeface="Arial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 rot="21365791">
            <a:off x="4374357" y="2147680"/>
            <a:ext cx="250825" cy="708514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 rot="18986180">
            <a:off x="7094416" y="2296107"/>
            <a:ext cx="250825" cy="733350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119" y="5517232"/>
            <a:ext cx="8267535" cy="707886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2000" b="1" dirty="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19 муниципальных учреждений/отделений </a:t>
            </a:r>
            <a:r>
              <a:rPr lang="ru-RU" sz="2000" b="1" dirty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социального обслуживания детей и семей с детьми в трудной жизненной </a:t>
            </a:r>
            <a:r>
              <a:rPr lang="ru-RU" sz="2000" b="1" dirty="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ситуации</a:t>
            </a:r>
            <a:endParaRPr lang="ru-RU" sz="2000" b="1" dirty="0">
              <a:solidFill>
                <a:srgbClr val="19195F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357187" y="818650"/>
            <a:ext cx="8497888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Сеть учреждений </a:t>
            </a:r>
            <a:r>
              <a:rPr lang="ru-RU" sz="2800" b="1" dirty="0">
                <a:solidFill>
                  <a:srgbClr val="C00000"/>
                </a:solidFill>
                <a:latin typeface="Times New Roman" pitchFamily="16" charset="0"/>
                <a:cs typeface="Times New Roman" pitchFamily="16" charset="0"/>
              </a:rPr>
              <a:t>до</a:t>
            </a:r>
            <a:r>
              <a:rPr lang="ru-RU" sz="2800" b="1" dirty="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6" charset="0"/>
                <a:cs typeface="Times New Roman" pitchFamily="16" charset="0"/>
              </a:rPr>
              <a:t>2016 года</a:t>
            </a:r>
            <a:endParaRPr lang="ru-RU" sz="1400" dirty="0" smtClean="0">
              <a:solidFill>
                <a:srgbClr val="C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3880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250825" y="996648"/>
            <a:ext cx="8604250" cy="4741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42480" rIns="81720" bIns="42480" anchor="ctr"/>
          <a:lstStyle/>
          <a:p>
            <a:pPr algn="r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smtClean="0">
                <a:solidFill>
                  <a:srgbClr val="FFFFFF"/>
                </a:solidFill>
                <a:latin typeface="Century Gothic" pitchFamily="32" charset="0"/>
              </a:rPr>
              <a:t>    </a:t>
            </a:r>
          </a:p>
          <a:p>
            <a:pPr algn="r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1" smtClean="0">
              <a:solidFill>
                <a:srgbClr val="FFFFFF"/>
              </a:solidFill>
              <a:latin typeface="Century Gothic" pitchFamily="32" charset="0"/>
              <a:cs typeface="Times New Roman" pitchFamily="16" charset="0"/>
            </a:endParaRPr>
          </a:p>
          <a:p>
            <a:pPr algn="r" defTabSz="449263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smtClean="0">
                <a:solidFill>
                  <a:srgbClr val="0000FF"/>
                </a:solidFill>
                <a:latin typeface="Century Gothic" pitchFamily="32" charset="0"/>
              </a:rPr>
              <a:t/>
            </a:r>
            <a:br>
              <a:rPr lang="ru-RU" b="1" smtClean="0">
                <a:solidFill>
                  <a:srgbClr val="0000FF"/>
                </a:solidFill>
                <a:latin typeface="Century Gothic" pitchFamily="32" charset="0"/>
              </a:rPr>
            </a:br>
            <a:endParaRPr lang="ru-RU" b="1" smtClean="0">
              <a:solidFill>
                <a:srgbClr val="0000FF"/>
              </a:solidFill>
              <a:latin typeface="Century Gothic" pitchFamily="32" charset="0"/>
            </a:endParaRPr>
          </a:p>
        </p:txBody>
      </p:sp>
      <p:grpSp>
        <p:nvGrpSpPr>
          <p:cNvPr id="7171" name="Group 2"/>
          <p:cNvGrpSpPr>
            <a:grpSpLocks/>
          </p:cNvGrpSpPr>
          <p:nvPr/>
        </p:nvGrpSpPr>
        <p:grpSpPr bwMode="auto">
          <a:xfrm>
            <a:off x="4762" y="59126"/>
            <a:ext cx="9139238" cy="983947"/>
            <a:chOff x="0" y="8"/>
            <a:chExt cx="5757" cy="465"/>
          </a:xfrm>
        </p:grpSpPr>
        <p:pic>
          <p:nvPicPr>
            <p:cNvPr id="718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"/>
              <a:ext cx="5757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7182" name="Text Box 4"/>
            <p:cNvSpPr txBox="1">
              <a:spLocks noChangeArrowheads="1"/>
            </p:cNvSpPr>
            <p:nvPr/>
          </p:nvSpPr>
          <p:spPr bwMode="auto">
            <a:xfrm>
              <a:off x="0" y="8"/>
              <a:ext cx="5757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9pPr>
            </a:lstStyle>
            <a:p>
              <a:pPr algn="just"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0" b="1" dirty="0" smtClean="0">
                  <a:solidFill>
                    <a:srgbClr val="002060"/>
                  </a:solidFill>
                  <a:latin typeface="Calibri" pitchFamily="32" charset="0"/>
                  <a:cs typeface="Tahoma" pitchFamily="32" charset="0"/>
                </a:rPr>
                <a:t>                             </a:t>
              </a:r>
              <a:r>
                <a:rPr lang="ru-RU" sz="1000" b="1" dirty="0" smtClean="0">
                  <a:solidFill>
                    <a:srgbClr val="002060"/>
                  </a:solidFill>
                  <a:latin typeface="Times New Roman" pitchFamily="16" charset="0"/>
                  <a:cs typeface="Times New Roman" pitchFamily="16" charset="0"/>
                </a:rPr>
                <a:t>Министерство социальной защиты </a:t>
              </a:r>
            </a:p>
            <a:p>
              <a:pPr algn="just" defTabSz="449263" fontAlgn="base"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ru-RU" sz="1000" b="1" dirty="0" smtClean="0">
                  <a:solidFill>
                    <a:srgbClr val="002060"/>
                  </a:solidFill>
                  <a:latin typeface="Times New Roman" pitchFamily="16" charset="0"/>
                  <a:cs typeface="Times New Roman" pitchFamily="16" charset="0"/>
                </a:rPr>
                <a:t>                          Республики Карелия</a:t>
              </a:r>
            </a:p>
          </p:txBody>
        </p:sp>
      </p:grp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6" y="14813"/>
            <a:ext cx="576263" cy="996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827088" y="1220940"/>
            <a:ext cx="7848600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b="1" smtClean="0">
              <a:solidFill>
                <a:srgbClr val="000000"/>
              </a:solidFill>
              <a:latin typeface="Arial" charset="0"/>
            </a:endParaRPr>
          </a:p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b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250826" y="908720"/>
            <a:ext cx="8497888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Сеть учреждений для детей-сирот и детей, оставшихся без попечения родителей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6" charset="0"/>
                <a:cs typeface="Times New Roman" pitchFamily="16" charset="0"/>
              </a:rPr>
              <a:t>с 2016 года</a:t>
            </a:r>
            <a:endParaRPr lang="ru-RU" sz="1400" dirty="0" smtClean="0">
              <a:solidFill>
                <a:srgbClr val="C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rot="2494428">
            <a:off x="1617670" y="1953081"/>
            <a:ext cx="250825" cy="884494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323850" y="2949724"/>
            <a:ext cx="2592388" cy="2423492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ru-RU" sz="1600" b="1" dirty="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9 государственных учреждений социального обслуживания  - центров помощи детям, оставшимся без попечения родителей</a:t>
            </a: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u-RU" sz="1600" dirty="0" smtClean="0">
              <a:solidFill>
                <a:srgbClr val="19195F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3132145" y="2949724"/>
            <a:ext cx="2846387" cy="2788910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1 государственное стационарное учреждение социального обслуживания, предоставляющее услуги детям с тяжелыми интеллектуальными нарушениями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(ГБУ СО РК «Ладвинский ДДИ»)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smtClean="0">
              <a:solidFill>
                <a:srgbClr val="19195F"/>
              </a:solidFill>
              <a:latin typeface="Times New Roman" pitchFamily="16" charset="0"/>
              <a:cs typeface="Times New Roman" pitchFamily="16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6227770" y="2911634"/>
            <a:ext cx="2668587" cy="2461582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1 государственное учреждение здравоохранения для детей в возрасте                           от 0 до 4 лет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(ГБУЗ РК «Специализированный дом ребенка»)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200" b="1" dirty="0" smtClean="0">
              <a:solidFill>
                <a:srgbClr val="000000"/>
              </a:solidFill>
              <a:latin typeface="Arial" charset="0"/>
            </a:endParaRPr>
          </a:p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 rot="21365791">
            <a:off x="4373570" y="1967894"/>
            <a:ext cx="250825" cy="884494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 rot="18986180">
            <a:off x="6880232" y="1948849"/>
            <a:ext cx="250825" cy="884494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3880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484784"/>
            <a:ext cx="7920880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Виды деятельности </a:t>
            </a:r>
            <a:r>
              <a:rPr lang="ru-RU" sz="2000" b="1" dirty="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центров помощи детям</a:t>
            </a:r>
            <a:endParaRPr lang="ru-RU" altLang="ru-RU" sz="2000" dirty="0">
              <a:solidFill>
                <a:prstClr val="black"/>
              </a:solidFill>
              <a:latin typeface="Times New Roman" pitchFamily="16" charset="0"/>
              <a:cs typeface="Times New Roman" pitchFamily="16" charset="0"/>
            </a:endParaRPr>
          </a:p>
          <a:p>
            <a:pPr lvl="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ru-RU" altLang="ru-RU" sz="2000" dirty="0" smtClean="0">
                <a:solidFill>
                  <a:prstClr val="black"/>
                </a:solidFill>
                <a:latin typeface="Times New Roman" pitchFamily="16" charset="0"/>
                <a:cs typeface="Times New Roman" pitchFamily="16" charset="0"/>
              </a:rPr>
              <a:t>  </a:t>
            </a:r>
            <a:r>
              <a:rPr lang="ru-RU" altLang="ru-RU" sz="2000" dirty="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круглосуточный </a:t>
            </a:r>
            <a:r>
              <a:rPr lang="ru-RU" altLang="ru-RU" sz="2000" dirty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прием и содержание детей, в том числе  временно помещенных по заявлению законных представителей</a:t>
            </a:r>
            <a:r>
              <a:rPr lang="ru-RU" altLang="ru-RU" sz="2000" dirty="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;</a:t>
            </a:r>
            <a:endParaRPr lang="ru-RU" altLang="ru-RU" sz="2000" dirty="0">
              <a:solidFill>
                <a:srgbClr val="19195F"/>
              </a:solidFill>
              <a:latin typeface="Times New Roman" pitchFamily="16" charset="0"/>
              <a:cs typeface="Times New Roman" pitchFamily="16" charset="0"/>
            </a:endParaRPr>
          </a:p>
          <a:p>
            <a:pPr lvl="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ru-RU" altLang="ru-RU" sz="2000" dirty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ru-RU" altLang="ru-RU" sz="2000" dirty="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 помощь </a:t>
            </a:r>
            <a:r>
              <a:rPr lang="ru-RU" altLang="ru-RU" sz="2000" dirty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родителям детей в целях профилактики отказа от воспитания своих детей</a:t>
            </a:r>
            <a:r>
              <a:rPr lang="ru-RU" altLang="ru-RU" sz="2000" dirty="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;</a:t>
            </a:r>
            <a:endParaRPr lang="ru-RU" altLang="ru-RU" sz="2000" dirty="0">
              <a:solidFill>
                <a:srgbClr val="19195F"/>
              </a:solidFill>
              <a:latin typeface="Times New Roman" pitchFamily="16" charset="0"/>
              <a:cs typeface="Times New Roman" pitchFamily="16" charset="0"/>
            </a:endParaRPr>
          </a:p>
          <a:p>
            <a:pPr lvl="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ru-RU" altLang="ru-RU" sz="2000" dirty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ru-RU" altLang="ru-RU" sz="2000" dirty="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 организация </a:t>
            </a:r>
            <a:r>
              <a:rPr lang="ru-RU" altLang="ru-RU" sz="2000" dirty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содействия устройству детей на воспитание в семью, сопровождение замещающих </a:t>
            </a:r>
            <a:r>
              <a:rPr lang="ru-RU" altLang="ru-RU" sz="2000" dirty="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семей; </a:t>
            </a:r>
            <a:endParaRPr lang="ru-RU" altLang="ru-RU" sz="2000" dirty="0">
              <a:solidFill>
                <a:srgbClr val="19195F"/>
              </a:solidFill>
              <a:latin typeface="Times New Roman" pitchFamily="16" charset="0"/>
              <a:cs typeface="Times New Roman" pitchFamily="16" charset="0"/>
            </a:endParaRPr>
          </a:p>
          <a:p>
            <a:pPr lvl="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ru-RU" altLang="ru-RU" sz="2000" dirty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ru-RU" altLang="ru-RU" sz="2000" dirty="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 оказание </a:t>
            </a:r>
            <a:r>
              <a:rPr lang="ru-RU" altLang="ru-RU" sz="2000" dirty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помощи лицам из числа детей, завершивших пребывание в </a:t>
            </a:r>
            <a:r>
              <a:rPr lang="ru-RU" altLang="ru-RU" sz="2000" dirty="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 организации </a:t>
            </a:r>
            <a:r>
              <a:rPr lang="ru-RU" altLang="ru-RU" sz="2000" dirty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для </a:t>
            </a:r>
            <a:r>
              <a:rPr lang="ru-RU" altLang="ru-RU" sz="2000" dirty="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детей-сирот.</a:t>
            </a:r>
            <a:r>
              <a:rPr lang="ru-RU" altLang="ru-RU" sz="2000" dirty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 </a:t>
            </a:r>
            <a:endParaRPr lang="ru-RU" altLang="ru-RU" sz="2000" dirty="0" smtClean="0">
              <a:solidFill>
                <a:srgbClr val="19195F"/>
              </a:solidFill>
              <a:latin typeface="Times New Roman" pitchFamily="16" charset="0"/>
              <a:cs typeface="Times New Roman" pitchFamily="16" charset="0"/>
            </a:endParaRPr>
          </a:p>
          <a:p>
            <a:pPr lvl="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endParaRPr lang="ru-RU" altLang="ru-RU" sz="2000" dirty="0">
              <a:solidFill>
                <a:srgbClr val="19195F"/>
              </a:solidFill>
              <a:latin typeface="Times New Roman" pitchFamily="16" charset="0"/>
              <a:cs typeface="Times New Roman" pitchFamily="16" charset="0"/>
            </a:endParaRPr>
          </a:p>
          <a:p>
            <a:pPr marL="285750" lvl="0" indent="-285750" algn="ctr">
              <a:buFont typeface="Wingdings" pitchFamily="2" charset="2"/>
              <a:buChar char="ü"/>
            </a:pPr>
            <a:r>
              <a:rPr lang="ru-RU" sz="1900" b="1" dirty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Приоритетным направлением деятельности </a:t>
            </a:r>
            <a:r>
              <a:rPr lang="ru-RU" sz="1900" dirty="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является обеспечение  права ребенка на </a:t>
            </a:r>
            <a:r>
              <a:rPr lang="ru-RU" sz="190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семью  </a:t>
            </a:r>
            <a:r>
              <a:rPr lang="ru-RU" sz="190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посредством </a:t>
            </a:r>
            <a:r>
              <a:rPr lang="ru-RU" sz="1900" dirty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профилактики семейного неблагополучия и развития  форм замещающего семейного </a:t>
            </a:r>
            <a:r>
              <a:rPr lang="ru-RU" sz="1900" dirty="0" smtClean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воспитания</a:t>
            </a:r>
            <a:endParaRPr lang="ru-RU" sz="1900" dirty="0">
              <a:solidFill>
                <a:srgbClr val="19195F"/>
              </a:solidFill>
              <a:latin typeface="Times New Roman" pitchFamily="16" charset="0"/>
              <a:cs typeface="Times New Roman" pitchFamily="16" charset="0"/>
            </a:endParaRPr>
          </a:p>
          <a:p>
            <a:pPr lvl="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altLang="ru-RU" sz="2000" dirty="0">
              <a:solidFill>
                <a:srgbClr val="19195F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72" y="-21754"/>
            <a:ext cx="576263" cy="996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16928"/>
            <a:ext cx="9139238" cy="983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chemeClr val="bg1"/>
                </a:solidFill>
                <a:latin typeface="Arial" charset="0"/>
                <a:ea typeface="Droid Sans Fallback" charset="0"/>
                <a:cs typeface="Droid Sans Fallback" charset="0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ru-RU" sz="1000" b="1" dirty="0">
                <a:solidFill>
                  <a:srgbClr val="002060"/>
                </a:solidFill>
                <a:latin typeface="Calibri" pitchFamily="34" charset="0"/>
                <a:cs typeface="Tahoma" pitchFamily="32" charset="0"/>
              </a:rPr>
              <a:t>                             </a:t>
            </a:r>
            <a:r>
              <a:rPr lang="ru-RU" sz="1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Министерство социальной защиты </a:t>
            </a:r>
          </a:p>
          <a:p>
            <a:pPr algn="just" eaLnBrk="1" hangingPunct="1">
              <a:buClrTx/>
              <a:buFontTx/>
              <a:buNone/>
            </a:pPr>
            <a:r>
              <a:rPr lang="ru-RU" sz="1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Республики Карелия</a:t>
            </a:r>
          </a:p>
        </p:txBody>
      </p:sp>
    </p:spTree>
    <p:extLst>
      <p:ext uri="{BB962C8B-B14F-4D97-AF65-F5344CB8AC3E}">
        <p14:creationId xmlns:p14="http://schemas.microsoft.com/office/powerpoint/2010/main" val="295147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250825" y="1220940"/>
            <a:ext cx="8604250" cy="451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720" tIns="42480" rIns="81720" bIns="42480" anchor="ctr"/>
          <a:lstStyle/>
          <a:p>
            <a:pPr algn="r"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FFFFFF"/>
                </a:solidFill>
                <a:latin typeface="Century Gothic" pitchFamily="32" charset="0"/>
              </a:rPr>
              <a:t>    </a:t>
            </a:r>
          </a:p>
          <a:p>
            <a:pPr algn="r"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b="1">
              <a:solidFill>
                <a:srgbClr val="FFFFFF"/>
              </a:solidFill>
              <a:latin typeface="Century Gothic" pitchFamily="32" charset="0"/>
              <a:cs typeface="Times New Roman" pitchFamily="16" charset="0"/>
            </a:endParaRPr>
          </a:p>
          <a:p>
            <a:pPr algn="r"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>
                <a:solidFill>
                  <a:srgbClr val="0000FF"/>
                </a:solidFill>
                <a:latin typeface="Century Gothic" pitchFamily="32" charset="0"/>
              </a:rPr>
              <a:t/>
            </a:r>
            <a:br>
              <a:rPr lang="ru-RU" b="1">
                <a:solidFill>
                  <a:srgbClr val="0000FF"/>
                </a:solidFill>
                <a:latin typeface="Century Gothic" pitchFamily="32" charset="0"/>
              </a:rPr>
            </a:br>
            <a:endParaRPr lang="ru-RU" b="1">
              <a:solidFill>
                <a:srgbClr val="0000FF"/>
              </a:solidFill>
              <a:latin typeface="Century Gothic" pitchFamily="32" charset="0"/>
            </a:endParaRPr>
          </a:p>
        </p:txBody>
      </p:sp>
      <p:grpSp>
        <p:nvGrpSpPr>
          <p:cNvPr id="17411" name="Group 2"/>
          <p:cNvGrpSpPr>
            <a:grpSpLocks/>
          </p:cNvGrpSpPr>
          <p:nvPr/>
        </p:nvGrpSpPr>
        <p:grpSpPr bwMode="auto">
          <a:xfrm>
            <a:off x="0" y="16928"/>
            <a:ext cx="9139238" cy="983947"/>
            <a:chOff x="0" y="8"/>
            <a:chExt cx="5757" cy="465"/>
          </a:xfrm>
        </p:grpSpPr>
        <p:pic>
          <p:nvPicPr>
            <p:cNvPr id="17438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"/>
              <a:ext cx="5757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7439" name="Text Box 4"/>
            <p:cNvSpPr txBox="1">
              <a:spLocks noChangeArrowheads="1"/>
            </p:cNvSpPr>
            <p:nvPr/>
          </p:nvSpPr>
          <p:spPr bwMode="auto">
            <a:xfrm>
              <a:off x="0" y="8"/>
              <a:ext cx="5757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9pPr>
            </a:lstStyle>
            <a:p>
              <a:pPr algn="just" eaLnBrk="1" hangingPunct="1">
                <a:buClrTx/>
                <a:buFontTx/>
                <a:buNone/>
              </a:pPr>
              <a:r>
                <a:rPr lang="ru-RU" sz="1000" b="1">
                  <a:solidFill>
                    <a:srgbClr val="002060"/>
                  </a:solidFill>
                  <a:latin typeface="Calibri" pitchFamily="32" charset="0"/>
                  <a:cs typeface="Tahoma" pitchFamily="32" charset="0"/>
                </a:rPr>
                <a:t>                             </a:t>
              </a:r>
              <a:r>
                <a:rPr lang="ru-RU" sz="1000" b="1">
                  <a:solidFill>
                    <a:srgbClr val="002060"/>
                  </a:solidFill>
                  <a:latin typeface="Times New Roman" pitchFamily="16" charset="0"/>
                  <a:cs typeface="Times New Roman" pitchFamily="16" charset="0"/>
                </a:rPr>
                <a:t>Министерство социальной защиты </a:t>
              </a:r>
            </a:p>
            <a:p>
              <a:pPr algn="just" eaLnBrk="1" hangingPunct="1">
                <a:buClrTx/>
                <a:buFontTx/>
                <a:buNone/>
              </a:pPr>
              <a:r>
                <a:rPr lang="ru-RU" sz="1000" b="1">
                  <a:solidFill>
                    <a:srgbClr val="002060"/>
                  </a:solidFill>
                  <a:latin typeface="Times New Roman" pitchFamily="16" charset="0"/>
                  <a:cs typeface="Times New Roman" pitchFamily="16" charset="0"/>
                </a:rPr>
                <a:t>                          Республики Карелия</a:t>
              </a:r>
            </a:p>
          </p:txBody>
        </p:sp>
      </p:grpSp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6" y="14813"/>
            <a:ext cx="576263" cy="996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827088" y="1220940"/>
            <a:ext cx="7848600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b="1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b="1">
              <a:solidFill>
                <a:srgbClr val="0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599499"/>
              </p:ext>
            </p:extLst>
          </p:nvPr>
        </p:nvGraphicFramePr>
        <p:xfrm>
          <a:off x="34925" y="1637529"/>
          <a:ext cx="9104313" cy="4828719"/>
        </p:xfrm>
        <a:graphic>
          <a:graphicData uri="http://schemas.openxmlformats.org/drawingml/2006/table">
            <a:tbl>
              <a:tblPr/>
              <a:tblGrid>
                <a:gridCol w="5545138"/>
                <a:gridCol w="3559175"/>
              </a:tblGrid>
              <a:tr h="771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Times New Roman" pitchFamily="18" charset="0"/>
                        </a:rPr>
                        <a:t>КРОО «Служба социальной реабилитации и поддержки «Возрождение» (совместно с БФ «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Times New Roman" pitchFamily="18" charset="0"/>
                        </a:rPr>
                        <a:t>Чаритиз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Times New Roman" pitchFamily="18" charset="0"/>
                        </a:rPr>
                        <a:t>Эйд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Times New Roman" pitchFamily="18" charset="0"/>
                        </a:rPr>
                        <a:t>Фаундейшн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Times New Roman" pitchFamily="18" charset="0"/>
                        </a:rPr>
                        <a:t>»)</a:t>
                      </a:r>
                    </a:p>
                  </a:txBody>
                  <a:tcPr marT="60941" marB="609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Times New Roman" pitchFamily="18" charset="0"/>
                        </a:rPr>
                        <a:t>«Семья для ребенка»</a:t>
                      </a:r>
                    </a:p>
                  </a:txBody>
                  <a:tcPr marT="60941" marB="609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6FF"/>
                    </a:solidFill>
                  </a:tcPr>
                </a:tc>
              </a:tr>
              <a:tr h="846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Times New Roman" pitchFamily="18" charset="0"/>
                        </a:rPr>
                        <a:t>РОО «Карельский Союз защиты детей» (совместно с  Общественной организации Финляндии «Спасите детей»)</a:t>
                      </a:r>
                    </a:p>
                  </a:txBody>
                  <a:tcPr marT="60941" marB="609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Times New Roman" pitchFamily="18" charset="0"/>
                        </a:rPr>
                        <a:t>«Детские дома Республики Карелия»</a:t>
                      </a:r>
                    </a:p>
                  </a:txBody>
                  <a:tcPr marT="60941" marB="609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771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Times New Roman" pitchFamily="18" charset="0"/>
                        </a:rPr>
                        <a:t>Благотворительный фонд «Материнское сердце» (при поддержке Фонда президентских грантов)</a:t>
                      </a:r>
                    </a:p>
                  </a:txBody>
                  <a:tcPr marT="60941" marB="609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Times New Roman" pitchFamily="18" charset="0"/>
                        </a:rPr>
                        <a:t>«Семья - семье»</a:t>
                      </a:r>
                    </a:p>
                  </a:txBody>
                  <a:tcPr marT="60941" marB="609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6FF"/>
                    </a:solidFill>
                  </a:tcPr>
                </a:tc>
              </a:tr>
              <a:tr h="9479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Times New Roman" pitchFamily="18" charset="0"/>
                        </a:rPr>
                        <a:t>МБОУДО «Центр психолого-медико-социального сопровождения» при поддержке благотворительным фонда Елены и Геннадия Тимченко</a:t>
                      </a:r>
                    </a:p>
                  </a:txBody>
                  <a:tcPr marT="60941" marB="609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Times New Roman" pitchFamily="18" charset="0"/>
                        </a:rPr>
                        <a:t>«Семье - поддержку и развитие»</a:t>
                      </a:r>
                    </a:p>
                  </a:txBody>
                  <a:tcPr marT="60941" marB="609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210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Times New Roman" pitchFamily="18" charset="0"/>
                        </a:rPr>
                        <a:t>Карельское республиканское отделение Общероссийской общественной организации «Национальная родительская ассоциация социальной поддержки семьи и защиты семейных ценностей»</a:t>
                      </a:r>
                    </a:p>
                  </a:txBody>
                  <a:tcPr marT="60941" marB="609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Times New Roman" pitchFamily="18" charset="0"/>
                        </a:rPr>
                        <a:t>Общественно-государственный центр семейной поддержки «Добрые Люди» в п. Ладва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Times New Roman" pitchFamily="18" charset="0"/>
                        </a:rPr>
                        <a:t>Прионежского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Droid Sans Fallback" charset="0"/>
                          <a:cs typeface="Times New Roman" pitchFamily="18" charset="0"/>
                        </a:rPr>
                        <a:t> района</a:t>
                      </a:r>
                    </a:p>
                  </a:txBody>
                  <a:tcPr marT="60941" marB="6094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6FF"/>
                    </a:solidFill>
                  </a:tcPr>
                </a:tc>
              </a:tr>
            </a:tbl>
          </a:graphicData>
        </a:graphic>
      </p:graphicFrame>
      <p:sp>
        <p:nvSpPr>
          <p:cNvPr id="17437" name="Rectangle 7"/>
          <p:cNvSpPr>
            <a:spLocks noChangeArrowheads="1"/>
          </p:cNvSpPr>
          <p:nvPr/>
        </p:nvSpPr>
        <p:spPr bwMode="auto">
          <a:xfrm>
            <a:off x="385763" y="892887"/>
            <a:ext cx="8753475" cy="617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7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 в интересах детей-сирот некоммерческих общественных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39807171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16928"/>
            <a:ext cx="9139238" cy="983947"/>
            <a:chOff x="0" y="8"/>
            <a:chExt cx="5757" cy="465"/>
          </a:xfrm>
        </p:grpSpPr>
        <p:pic>
          <p:nvPicPr>
            <p:cNvPr id="92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"/>
              <a:ext cx="5757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9228" name="Text Box 4"/>
            <p:cNvSpPr txBox="1">
              <a:spLocks noChangeArrowheads="1"/>
            </p:cNvSpPr>
            <p:nvPr/>
          </p:nvSpPr>
          <p:spPr bwMode="auto">
            <a:xfrm>
              <a:off x="0" y="8"/>
              <a:ext cx="5757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</a:tabLst>
                <a:defRPr>
                  <a:solidFill>
                    <a:schemeClr val="bg1"/>
                  </a:solidFill>
                  <a:latin typeface="Arial" charset="0"/>
                  <a:ea typeface="Droid Sans Fallback" charset="0"/>
                  <a:cs typeface="Droid Sans Fallback" charset="0"/>
                </a:defRPr>
              </a:lvl9pPr>
            </a:lstStyle>
            <a:p>
              <a:pPr algn="just"/>
              <a:r>
                <a:rPr lang="ru-RU" sz="1000" b="1">
                  <a:solidFill>
                    <a:srgbClr val="002060"/>
                  </a:solidFill>
                  <a:latin typeface="Calibri" pitchFamily="34" charset="0"/>
                  <a:cs typeface="Tahoma" pitchFamily="32" charset="0"/>
                </a:rPr>
                <a:t>                             </a:t>
              </a:r>
              <a:r>
                <a:rPr lang="ru-RU" sz="10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Министерство социальной защиты </a:t>
              </a:r>
            </a:p>
            <a:p>
              <a:pPr algn="just"/>
              <a:r>
                <a:rPr lang="ru-RU" sz="1000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                       Республики Карелия</a:t>
              </a:r>
            </a:p>
          </p:txBody>
        </p:sp>
      </p:grpSp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6" y="14813"/>
            <a:ext cx="576263" cy="996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0" name="TextBox 8"/>
          <p:cNvSpPr txBox="1">
            <a:spLocks noChangeArrowheads="1"/>
          </p:cNvSpPr>
          <p:nvPr/>
        </p:nvSpPr>
        <p:spPr bwMode="auto">
          <a:xfrm>
            <a:off x="112713" y="1031030"/>
            <a:ext cx="90312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Сокращение численности детей, оставшихся без попечения родителей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Развитие семейных форм замещающего воспитания</a:t>
            </a:r>
          </a:p>
        </p:txBody>
      </p:sp>
      <p:sp>
        <p:nvSpPr>
          <p:cNvPr id="9221" name="Стрелка вниз 10"/>
          <p:cNvSpPr>
            <a:spLocks noChangeArrowheads="1"/>
          </p:cNvSpPr>
          <p:nvPr/>
        </p:nvSpPr>
        <p:spPr bwMode="auto">
          <a:xfrm>
            <a:off x="4225925" y="1874790"/>
            <a:ext cx="342900" cy="689820"/>
          </a:xfrm>
          <a:prstGeom prst="downArrow">
            <a:avLst>
              <a:gd name="adj1" fmla="val 50000"/>
              <a:gd name="adj2" fmla="val 50106"/>
            </a:avLst>
          </a:prstGeom>
          <a:solidFill>
            <a:srgbClr val="0070C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222" name="TextBox 11"/>
          <p:cNvSpPr txBox="1">
            <a:spLocks noChangeArrowheads="1"/>
          </p:cNvSpPr>
          <p:nvPr/>
        </p:nvSpPr>
        <p:spPr bwMode="auto">
          <a:xfrm>
            <a:off x="250825" y="2469390"/>
            <a:ext cx="8459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>
                <a:solidFill>
                  <a:srgbClr val="19195F"/>
                </a:solidFill>
                <a:latin typeface="Times New Roman" pitchFamily="16" charset="0"/>
                <a:cs typeface="Times New Roman" pitchFamily="16" charset="0"/>
              </a:rPr>
              <a:t>Закрыты три стационарных отделения:</a:t>
            </a:r>
          </a:p>
        </p:txBody>
      </p:sp>
      <p:sp>
        <p:nvSpPr>
          <p:cNvPr id="9223" name="TextBox 12"/>
          <p:cNvSpPr txBox="1">
            <a:spLocks noChangeArrowheads="1"/>
          </p:cNvSpPr>
          <p:nvPr/>
        </p:nvSpPr>
        <p:spPr bwMode="auto">
          <a:xfrm>
            <a:off x="928688" y="3506240"/>
            <a:ext cx="758666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19195F"/>
                </a:solidFill>
                <a:latin typeface="Times New Roman" pitchFamily="18" charset="0"/>
                <a:cs typeface="Times New Roman" pitchFamily="18" charset="0"/>
              </a:rPr>
              <a:t>ГБУ СО РК «Центр помощи детям, № 4» </a:t>
            </a:r>
          </a:p>
          <a:p>
            <a:r>
              <a:rPr lang="ru-RU" sz="2000" dirty="0">
                <a:solidFill>
                  <a:srgbClr val="19195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>
                <a:solidFill>
                  <a:srgbClr val="19195F"/>
                </a:solidFill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2000" dirty="0">
                <a:solidFill>
                  <a:srgbClr val="19195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19195F"/>
                </a:solidFill>
                <a:latin typeface="Times New Roman" pitchFamily="18" charset="0"/>
                <a:cs typeface="Times New Roman" pitchFamily="18" charset="0"/>
              </a:rPr>
              <a:t>Пяозерский</a:t>
            </a:r>
            <a:r>
              <a:rPr lang="ru-RU" sz="2000" dirty="0">
                <a:solidFill>
                  <a:srgbClr val="1919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19195F"/>
                </a:solidFill>
                <a:latin typeface="Times New Roman" pitchFamily="18" charset="0"/>
                <a:cs typeface="Times New Roman" pitchFamily="18" charset="0"/>
              </a:rPr>
              <a:t>Лоухского</a:t>
            </a:r>
            <a:r>
              <a:rPr lang="ru-RU" sz="2000" dirty="0">
                <a:solidFill>
                  <a:srgbClr val="19195F"/>
                </a:solidFill>
                <a:latin typeface="Times New Roman" pitchFamily="18" charset="0"/>
                <a:cs typeface="Times New Roman" pitchFamily="18" charset="0"/>
              </a:rPr>
              <a:t> района)  - </a:t>
            </a:r>
            <a:r>
              <a:rPr lang="ru-RU" sz="2000" b="1" dirty="0">
                <a:solidFill>
                  <a:srgbClr val="19195F"/>
                </a:solidFill>
                <a:latin typeface="Times New Roman" pitchFamily="18" charset="0"/>
                <a:cs typeface="Times New Roman" pitchFamily="18" charset="0"/>
              </a:rPr>
              <a:t>15 мест</a:t>
            </a:r>
          </a:p>
          <a:p>
            <a:endParaRPr lang="ru-RU" sz="2000" dirty="0">
              <a:solidFill>
                <a:srgbClr val="19195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rgbClr val="19195F"/>
                </a:solidFill>
                <a:latin typeface="Times New Roman" pitchFamily="18" charset="0"/>
                <a:cs typeface="Times New Roman" pitchFamily="18" charset="0"/>
              </a:rPr>
              <a:t>ГБУ СО РК «Центр помощи детям, № 8» </a:t>
            </a:r>
          </a:p>
          <a:p>
            <a:r>
              <a:rPr lang="ru-RU" sz="2000" dirty="0">
                <a:solidFill>
                  <a:srgbClr val="19195F"/>
                </a:solidFill>
                <a:latin typeface="Times New Roman" pitchFamily="18" charset="0"/>
                <a:cs typeface="Times New Roman" pitchFamily="18" charset="0"/>
              </a:rPr>
              <a:t>(с. </a:t>
            </a:r>
            <a:r>
              <a:rPr lang="ru-RU" sz="2000" dirty="0" err="1">
                <a:solidFill>
                  <a:srgbClr val="19195F"/>
                </a:solidFill>
                <a:latin typeface="Times New Roman" pitchFamily="18" charset="0"/>
                <a:cs typeface="Times New Roman" pitchFamily="18" charset="0"/>
              </a:rPr>
              <a:t>Вешкелица</a:t>
            </a:r>
            <a:r>
              <a:rPr lang="ru-RU" sz="2000" dirty="0">
                <a:solidFill>
                  <a:srgbClr val="19195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19195F"/>
                </a:solidFill>
                <a:latin typeface="Times New Roman" pitchFamily="18" charset="0"/>
                <a:cs typeface="Times New Roman" pitchFamily="18" charset="0"/>
              </a:rPr>
              <a:t>Суоярвского</a:t>
            </a:r>
            <a:r>
              <a:rPr lang="ru-RU" sz="2000" dirty="0">
                <a:solidFill>
                  <a:srgbClr val="19195F"/>
                </a:solidFill>
                <a:latin typeface="Times New Roman" pitchFamily="18" charset="0"/>
                <a:cs typeface="Times New Roman" pitchFamily="18" charset="0"/>
              </a:rPr>
              <a:t> района) – </a:t>
            </a:r>
            <a:r>
              <a:rPr lang="ru-RU" sz="2000" b="1" dirty="0">
                <a:solidFill>
                  <a:srgbClr val="19195F"/>
                </a:solidFill>
                <a:latin typeface="Times New Roman" pitchFamily="18" charset="0"/>
                <a:cs typeface="Times New Roman" pitchFamily="18" charset="0"/>
              </a:rPr>
              <a:t>23 места</a:t>
            </a:r>
          </a:p>
          <a:p>
            <a:endParaRPr lang="ru-RU" sz="2000" dirty="0">
              <a:solidFill>
                <a:srgbClr val="19195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rgbClr val="19195F"/>
                </a:solidFill>
                <a:latin typeface="Times New Roman" pitchFamily="18" charset="0"/>
                <a:cs typeface="Times New Roman" pitchFamily="18" charset="0"/>
              </a:rPr>
              <a:t>ГБУ СО РК «Центр помощи детям, № 3» (</a:t>
            </a:r>
            <a:r>
              <a:rPr lang="ru-RU" sz="2000" dirty="0" err="1">
                <a:solidFill>
                  <a:srgbClr val="19195F"/>
                </a:solidFill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2000" dirty="0">
                <a:solidFill>
                  <a:srgbClr val="19195F"/>
                </a:solidFill>
                <a:latin typeface="Times New Roman" pitchFamily="18" charset="0"/>
                <a:cs typeface="Times New Roman" pitchFamily="18" charset="0"/>
              </a:rPr>
              <a:t>. Калевала) – </a:t>
            </a:r>
            <a:r>
              <a:rPr lang="ru-RU" sz="2000" b="1" dirty="0">
                <a:solidFill>
                  <a:srgbClr val="19195F"/>
                </a:solidFill>
                <a:latin typeface="Times New Roman" pitchFamily="18" charset="0"/>
                <a:cs typeface="Times New Roman" pitchFamily="18" charset="0"/>
              </a:rPr>
              <a:t>7 мест</a:t>
            </a:r>
          </a:p>
        </p:txBody>
      </p:sp>
      <p:grpSp>
        <p:nvGrpSpPr>
          <p:cNvPr id="9224" name="Группа 17"/>
          <p:cNvGrpSpPr>
            <a:grpSpLocks/>
          </p:cNvGrpSpPr>
          <p:nvPr/>
        </p:nvGrpSpPr>
        <p:grpSpPr bwMode="auto">
          <a:xfrm rot="-470132">
            <a:off x="2201863" y="3021667"/>
            <a:ext cx="5040312" cy="3394085"/>
            <a:chOff x="1877424" y="2208575"/>
            <a:chExt cx="5040560" cy="2546510"/>
          </a:xfrm>
        </p:grpSpPr>
        <p:cxnSp>
          <p:nvCxnSpPr>
            <p:cNvPr id="9225" name="Прямая соединительная линия 14"/>
            <p:cNvCxnSpPr>
              <a:cxnSpLocks noChangeShapeType="1"/>
            </p:cNvCxnSpPr>
            <p:nvPr/>
          </p:nvCxnSpPr>
          <p:spPr bwMode="auto">
            <a:xfrm>
              <a:off x="1877424" y="2208575"/>
              <a:ext cx="5040560" cy="2546510"/>
            </a:xfrm>
            <a:prstGeom prst="line">
              <a:avLst/>
            </a:prstGeom>
            <a:noFill/>
            <a:ln w="523875" algn="ctr">
              <a:solidFill>
                <a:srgbClr val="0070C0">
                  <a:alpha val="34901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226" name="TextBox 15"/>
            <p:cNvSpPr txBox="1">
              <a:spLocks noChangeArrowheads="1"/>
            </p:cNvSpPr>
            <p:nvPr/>
          </p:nvSpPr>
          <p:spPr bwMode="auto">
            <a:xfrm rot="2083648">
              <a:off x="2900836" y="3367160"/>
              <a:ext cx="3213258" cy="3925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ru-RU" sz="2800" b="1" dirty="0">
                  <a:solidFill>
                    <a:srgbClr val="2D2DB9"/>
                  </a:solidFill>
                </a:rPr>
                <a:t>З А К Р Ы Т 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89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Droid Sans Fallback"/>
        <a:cs typeface="Droid Sans Fallback"/>
      </a:majorFont>
      <a:minorFont>
        <a:latin typeface="Calibri"/>
        <a:ea typeface="Droid Sans Fallback"/>
        <a:cs typeface="Droid Sans Fallback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1132</Words>
  <Application>Microsoft Office PowerPoint</Application>
  <PresentationFormat>Экран (4:3)</PresentationFormat>
  <Paragraphs>201</Paragraphs>
  <Slides>14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Рогозина Мария Владимировна</dc:creator>
  <cp:lastModifiedBy>Минина Виктория Владимировна</cp:lastModifiedBy>
  <cp:revision>73</cp:revision>
  <cp:lastPrinted>2019-03-16T11:09:39Z</cp:lastPrinted>
  <dcterms:created xsi:type="dcterms:W3CDTF">2019-03-04T12:14:58Z</dcterms:created>
  <dcterms:modified xsi:type="dcterms:W3CDTF">2019-03-18T14:18:37Z</dcterms:modified>
</cp:coreProperties>
</file>