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7" r:id="rId2"/>
  </p:sldMasterIdLst>
  <p:notesMasterIdLst>
    <p:notesMasterId r:id="rId19"/>
  </p:notesMasterIdLst>
  <p:sldIdLst>
    <p:sldId id="386" r:id="rId3"/>
    <p:sldId id="387" r:id="rId4"/>
    <p:sldId id="390" r:id="rId5"/>
    <p:sldId id="391" r:id="rId6"/>
    <p:sldId id="392" r:id="rId7"/>
    <p:sldId id="403" r:id="rId8"/>
    <p:sldId id="393" r:id="rId9"/>
    <p:sldId id="394" r:id="rId10"/>
    <p:sldId id="396" r:id="rId11"/>
    <p:sldId id="397" r:id="rId12"/>
    <p:sldId id="398" r:id="rId13"/>
    <p:sldId id="399" r:id="rId14"/>
    <p:sldId id="400" r:id="rId15"/>
    <p:sldId id="404" r:id="rId16"/>
    <p:sldId id="405" r:id="rId17"/>
    <p:sldId id="402" r:id="rId18"/>
  </p:sldIdLst>
  <p:sldSz cx="9144000" cy="5143500" type="screen16x9"/>
  <p:notesSz cx="6761163" cy="9942513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239">
          <p15:clr>
            <a:srgbClr val="A4A3A4"/>
          </p15:clr>
        </p15:guide>
        <p15:guide id="2" pos="5199">
          <p15:clr>
            <a:srgbClr val="A4A3A4"/>
          </p15:clr>
        </p15:guide>
        <p15:guide id="3" pos="30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2B20"/>
    <a:srgbClr val="9FAEC5"/>
    <a:srgbClr val="C4CE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82" autoAdjust="0"/>
    <p:restoredTop sz="97527" autoAdjust="0"/>
  </p:normalViewPr>
  <p:slideViewPr>
    <p:cSldViewPr snapToGrid="0" snapToObjects="1" showGuides="1">
      <p:cViewPr>
        <p:scale>
          <a:sx n="66" d="100"/>
          <a:sy n="66" d="100"/>
        </p:scale>
        <p:origin x="-950" y="-182"/>
      </p:cViewPr>
      <p:guideLst>
        <p:guide orient="horz" pos="3239"/>
        <p:guide pos="5199"/>
        <p:guide pos="301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14BC81-71A4-45A4-BBA0-D68386EFBFA4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135D9C7-5F96-4831-A9C8-B1A1C6FC94E6}">
      <dgm:prSet phldrT="[Текст]" custT="1"/>
      <dgm:spPr/>
      <dgm:t>
        <a:bodyPr/>
        <a:lstStyle/>
        <a:p>
          <a:r>
            <a:rPr lang="ru-RU" sz="2400" b="1" dirty="0" smtClean="0"/>
            <a:t>Министерство социальной политики КО</a:t>
          </a:r>
          <a:endParaRPr lang="ru-RU" sz="2400" b="1" dirty="0"/>
        </a:p>
      </dgm:t>
    </dgm:pt>
    <dgm:pt modelId="{A17032FD-864F-4498-88FE-2A17E5E2F19C}" type="parTrans" cxnId="{99A3C6C6-49FA-408D-BC0E-8D8873F5FFF8}">
      <dgm:prSet/>
      <dgm:spPr/>
      <dgm:t>
        <a:bodyPr/>
        <a:lstStyle/>
        <a:p>
          <a:endParaRPr lang="ru-RU"/>
        </a:p>
      </dgm:t>
    </dgm:pt>
    <dgm:pt modelId="{9AE698B6-5ABF-4DFC-9EB2-B2566D423C7A}" type="sibTrans" cxnId="{99A3C6C6-49FA-408D-BC0E-8D8873F5FFF8}">
      <dgm:prSet/>
      <dgm:spPr/>
      <dgm:t>
        <a:bodyPr/>
        <a:lstStyle/>
        <a:p>
          <a:endParaRPr lang="ru-RU"/>
        </a:p>
      </dgm:t>
    </dgm:pt>
    <dgm:pt modelId="{71D67B56-3130-4A03-9EE7-8F7520DEC87C}" type="asst">
      <dgm:prSet phldrT="[Текст]" custT="1"/>
      <dgm:spPr/>
      <dgm:t>
        <a:bodyPr/>
        <a:lstStyle/>
        <a:p>
          <a:r>
            <a:rPr lang="ru-RU" sz="2400" b="1" dirty="0" smtClean="0"/>
            <a:t>Органы </a:t>
          </a:r>
          <a:r>
            <a:rPr lang="ru-RU" sz="1800" b="1" dirty="0" smtClean="0"/>
            <a:t>социальной защиты населения, органы опеки и попечительства</a:t>
          </a:r>
          <a:endParaRPr lang="ru-RU" sz="1800" b="1" dirty="0"/>
        </a:p>
      </dgm:t>
    </dgm:pt>
    <dgm:pt modelId="{FB1081AE-E0EC-4F70-BBA4-BE654E7109E8}" type="parTrans" cxnId="{F7946F56-126E-4F48-9658-793081D891BF}">
      <dgm:prSet/>
      <dgm:spPr/>
      <dgm:t>
        <a:bodyPr/>
        <a:lstStyle/>
        <a:p>
          <a:endParaRPr lang="ru-RU"/>
        </a:p>
      </dgm:t>
    </dgm:pt>
    <dgm:pt modelId="{757BD4F9-B923-41DC-A08E-A2883D038203}" type="sibTrans" cxnId="{F7946F56-126E-4F48-9658-793081D891BF}">
      <dgm:prSet/>
      <dgm:spPr/>
      <dgm:t>
        <a:bodyPr/>
        <a:lstStyle/>
        <a:p>
          <a:endParaRPr lang="ru-RU"/>
        </a:p>
      </dgm:t>
    </dgm:pt>
    <dgm:pt modelId="{1928060C-6A37-45CA-B9C3-40C3A32286BA}">
      <dgm:prSet phldrT="[Текст]" custT="1"/>
      <dgm:spPr/>
      <dgm:t>
        <a:bodyPr/>
        <a:lstStyle/>
        <a:p>
          <a:r>
            <a:rPr lang="ru-RU" sz="1800" b="1" dirty="0" smtClean="0"/>
            <a:t>Стационарные учреждения социального обслуживания для детей</a:t>
          </a:r>
          <a:endParaRPr lang="ru-RU" sz="1800" b="1" dirty="0"/>
        </a:p>
      </dgm:t>
    </dgm:pt>
    <dgm:pt modelId="{57D32DCA-85EC-48E8-86D2-A2FAB8A758F3}" type="parTrans" cxnId="{CAE819CD-C717-483D-9007-8EF5CD558ACE}">
      <dgm:prSet/>
      <dgm:spPr/>
      <dgm:t>
        <a:bodyPr/>
        <a:lstStyle/>
        <a:p>
          <a:endParaRPr lang="ru-RU"/>
        </a:p>
      </dgm:t>
    </dgm:pt>
    <dgm:pt modelId="{4DE8085B-4ACB-4385-8793-C445AD183355}" type="sibTrans" cxnId="{CAE819CD-C717-483D-9007-8EF5CD558ACE}">
      <dgm:prSet/>
      <dgm:spPr/>
      <dgm:t>
        <a:bodyPr/>
        <a:lstStyle/>
        <a:p>
          <a:endParaRPr lang="ru-RU"/>
        </a:p>
      </dgm:t>
    </dgm:pt>
    <dgm:pt modelId="{6A2CE1E4-F92A-48EE-9314-EC8133C58355}">
      <dgm:prSet phldrT="[Текст]"/>
      <dgm:spPr/>
      <dgm:t>
        <a:bodyPr/>
        <a:lstStyle/>
        <a:p>
          <a:r>
            <a:rPr lang="ru-RU" b="1" dirty="0" smtClean="0"/>
            <a:t>Центр помощи </a:t>
          </a:r>
          <a:r>
            <a:rPr lang="ru-RU" b="1" dirty="0" smtClean="0"/>
            <a:t>семье и детям, </a:t>
          </a:r>
          <a:r>
            <a:rPr lang="ru-RU" b="1" dirty="0" smtClean="0"/>
            <a:t>оказывающий </a:t>
          </a:r>
          <a:r>
            <a:rPr lang="ru-RU" b="1" dirty="0" smtClean="0"/>
            <a:t>социальные услуги семьям </a:t>
          </a:r>
          <a:r>
            <a:rPr lang="ru-RU" b="1" dirty="0" smtClean="0"/>
            <a:t>(службы сопровождения семей)</a:t>
          </a:r>
          <a:endParaRPr lang="ru-RU" b="1" dirty="0"/>
        </a:p>
      </dgm:t>
    </dgm:pt>
    <dgm:pt modelId="{B85E911A-7AB3-47FC-B515-03FFE4F184E9}" type="parTrans" cxnId="{BD42A5A5-C56B-4260-AA97-267D5469BF9A}">
      <dgm:prSet/>
      <dgm:spPr/>
      <dgm:t>
        <a:bodyPr/>
        <a:lstStyle/>
        <a:p>
          <a:endParaRPr lang="ru-RU"/>
        </a:p>
      </dgm:t>
    </dgm:pt>
    <dgm:pt modelId="{05886B7B-7B28-4550-9C53-E27E99DD3254}" type="sibTrans" cxnId="{BD42A5A5-C56B-4260-AA97-267D5469BF9A}">
      <dgm:prSet/>
      <dgm:spPr/>
      <dgm:t>
        <a:bodyPr/>
        <a:lstStyle/>
        <a:p>
          <a:endParaRPr lang="ru-RU"/>
        </a:p>
      </dgm:t>
    </dgm:pt>
    <dgm:pt modelId="{F5456ED0-D911-46FB-B822-CF101AB2C768}">
      <dgm:prSet phldrT="[Текст]" custT="1"/>
      <dgm:spPr/>
      <dgm:t>
        <a:bodyPr/>
        <a:lstStyle/>
        <a:p>
          <a:r>
            <a:rPr lang="ru-RU" sz="1800" b="1" dirty="0" smtClean="0"/>
            <a:t>Социальные учреждения для семей с детьми (кризисный центр, реабилитационные центры для детей-инвалидов)</a:t>
          </a:r>
          <a:endParaRPr lang="ru-RU" sz="1800" b="1" dirty="0"/>
        </a:p>
      </dgm:t>
    </dgm:pt>
    <dgm:pt modelId="{BFAEAF42-4CDF-4B00-A098-DC0CA6EABCAD}" type="parTrans" cxnId="{560BCE8B-CA33-4DC3-ACD0-8339C3915B65}">
      <dgm:prSet/>
      <dgm:spPr/>
      <dgm:t>
        <a:bodyPr/>
        <a:lstStyle/>
        <a:p>
          <a:endParaRPr lang="ru-RU"/>
        </a:p>
      </dgm:t>
    </dgm:pt>
    <dgm:pt modelId="{4FBA6D74-1D1D-4BEE-A476-228E1A5F07A7}" type="sibTrans" cxnId="{560BCE8B-CA33-4DC3-ACD0-8339C3915B65}">
      <dgm:prSet/>
      <dgm:spPr/>
      <dgm:t>
        <a:bodyPr/>
        <a:lstStyle/>
        <a:p>
          <a:endParaRPr lang="ru-RU"/>
        </a:p>
      </dgm:t>
    </dgm:pt>
    <dgm:pt modelId="{148BAE4D-C7B8-4468-B92B-457AF8E232B2}" type="pres">
      <dgm:prSet presAssocID="{5514BC81-71A4-45A4-BBA0-D68386EFBFA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348CA62-58EF-4FA0-A1CC-B4FCF05CDCAD}" type="pres">
      <dgm:prSet presAssocID="{C135D9C7-5F96-4831-A9C8-B1A1C6FC94E6}" presName="hierRoot1" presStyleCnt="0">
        <dgm:presLayoutVars>
          <dgm:hierBranch val="init"/>
        </dgm:presLayoutVars>
      </dgm:prSet>
      <dgm:spPr/>
    </dgm:pt>
    <dgm:pt modelId="{B6EF85C6-546E-4361-BFBE-8520E3B09B58}" type="pres">
      <dgm:prSet presAssocID="{C135D9C7-5F96-4831-A9C8-B1A1C6FC94E6}" presName="rootComposite1" presStyleCnt="0"/>
      <dgm:spPr/>
    </dgm:pt>
    <dgm:pt modelId="{93675016-3677-41EB-B8A4-844302B00C99}" type="pres">
      <dgm:prSet presAssocID="{C135D9C7-5F96-4831-A9C8-B1A1C6FC94E6}" presName="rootText1" presStyleLbl="node0" presStyleIdx="0" presStyleCnt="1" custScaleX="118199" custScaleY="200579" custLinFactNeighborX="-1409" custLinFactNeighborY="-46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C3FFDFF-CEDE-443A-AB79-4C8949416654}" type="pres">
      <dgm:prSet presAssocID="{C135D9C7-5F96-4831-A9C8-B1A1C6FC94E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165A257B-205A-41EA-A495-EBDCE6BDE25A}" type="pres">
      <dgm:prSet presAssocID="{C135D9C7-5F96-4831-A9C8-B1A1C6FC94E6}" presName="hierChild2" presStyleCnt="0"/>
      <dgm:spPr/>
    </dgm:pt>
    <dgm:pt modelId="{6CA9E3C4-69B4-4D14-8DB5-79EC5E6D22F0}" type="pres">
      <dgm:prSet presAssocID="{57D32DCA-85EC-48E8-86D2-A2FAB8A758F3}" presName="Name64" presStyleLbl="parChTrans1D2" presStyleIdx="0" presStyleCnt="4"/>
      <dgm:spPr/>
      <dgm:t>
        <a:bodyPr/>
        <a:lstStyle/>
        <a:p>
          <a:endParaRPr lang="ru-RU"/>
        </a:p>
      </dgm:t>
    </dgm:pt>
    <dgm:pt modelId="{32A2E6A4-67D5-4F4E-B21B-D882D3BE7BBA}" type="pres">
      <dgm:prSet presAssocID="{1928060C-6A37-45CA-B9C3-40C3A32286BA}" presName="hierRoot2" presStyleCnt="0">
        <dgm:presLayoutVars>
          <dgm:hierBranch val="init"/>
        </dgm:presLayoutVars>
      </dgm:prSet>
      <dgm:spPr/>
    </dgm:pt>
    <dgm:pt modelId="{2D099CA0-1E0C-464E-83A5-12CBFF4B65C7}" type="pres">
      <dgm:prSet presAssocID="{1928060C-6A37-45CA-B9C3-40C3A32286BA}" presName="rootComposite" presStyleCnt="0"/>
      <dgm:spPr/>
    </dgm:pt>
    <dgm:pt modelId="{E32739C6-BC6D-4601-A42F-67BCC6EC0489}" type="pres">
      <dgm:prSet presAssocID="{1928060C-6A37-45CA-B9C3-40C3A32286BA}" presName="rootText" presStyleLbl="node2" presStyleIdx="0" presStyleCnt="3" custScaleX="168565" custScaleY="1682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E9D414-6C68-4395-B426-A62A284BAF15}" type="pres">
      <dgm:prSet presAssocID="{1928060C-6A37-45CA-B9C3-40C3A32286BA}" presName="rootConnector" presStyleLbl="node2" presStyleIdx="0" presStyleCnt="3"/>
      <dgm:spPr/>
      <dgm:t>
        <a:bodyPr/>
        <a:lstStyle/>
        <a:p>
          <a:endParaRPr lang="ru-RU"/>
        </a:p>
      </dgm:t>
    </dgm:pt>
    <dgm:pt modelId="{9C22FEC8-3CFA-4F14-BBA1-FDD412482DFB}" type="pres">
      <dgm:prSet presAssocID="{1928060C-6A37-45CA-B9C3-40C3A32286BA}" presName="hierChild4" presStyleCnt="0"/>
      <dgm:spPr/>
    </dgm:pt>
    <dgm:pt modelId="{74174134-4041-4F1F-97E0-0BE05BF118E9}" type="pres">
      <dgm:prSet presAssocID="{1928060C-6A37-45CA-B9C3-40C3A32286BA}" presName="hierChild5" presStyleCnt="0"/>
      <dgm:spPr/>
    </dgm:pt>
    <dgm:pt modelId="{4BD669C7-BBDB-4FFB-B411-F856C31A8F3E}" type="pres">
      <dgm:prSet presAssocID="{B85E911A-7AB3-47FC-B515-03FFE4F184E9}" presName="Name64" presStyleLbl="parChTrans1D2" presStyleIdx="1" presStyleCnt="4"/>
      <dgm:spPr/>
      <dgm:t>
        <a:bodyPr/>
        <a:lstStyle/>
        <a:p>
          <a:endParaRPr lang="ru-RU"/>
        </a:p>
      </dgm:t>
    </dgm:pt>
    <dgm:pt modelId="{B703EA62-EDBC-4688-B18E-1C5FADC25543}" type="pres">
      <dgm:prSet presAssocID="{6A2CE1E4-F92A-48EE-9314-EC8133C58355}" presName="hierRoot2" presStyleCnt="0">
        <dgm:presLayoutVars>
          <dgm:hierBranch val="init"/>
        </dgm:presLayoutVars>
      </dgm:prSet>
      <dgm:spPr/>
    </dgm:pt>
    <dgm:pt modelId="{C0C25107-4C9A-4FE9-81A3-9D9922A244AD}" type="pres">
      <dgm:prSet presAssocID="{6A2CE1E4-F92A-48EE-9314-EC8133C58355}" presName="rootComposite" presStyleCnt="0"/>
      <dgm:spPr/>
    </dgm:pt>
    <dgm:pt modelId="{08F16683-D5DE-4D73-906F-E34D7E784464}" type="pres">
      <dgm:prSet presAssocID="{6A2CE1E4-F92A-48EE-9314-EC8133C58355}" presName="rootText" presStyleLbl="node2" presStyleIdx="1" presStyleCnt="3" custScaleX="162498" custScaleY="137460" custLinFactNeighborX="3699" custLinFactNeighborY="-6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234DEB-6D37-4E79-BC66-D4778622BA21}" type="pres">
      <dgm:prSet presAssocID="{6A2CE1E4-F92A-48EE-9314-EC8133C58355}" presName="rootConnector" presStyleLbl="node2" presStyleIdx="1" presStyleCnt="3"/>
      <dgm:spPr/>
      <dgm:t>
        <a:bodyPr/>
        <a:lstStyle/>
        <a:p>
          <a:endParaRPr lang="ru-RU"/>
        </a:p>
      </dgm:t>
    </dgm:pt>
    <dgm:pt modelId="{F6F350B9-801B-4943-B52D-C41334C55CB1}" type="pres">
      <dgm:prSet presAssocID="{6A2CE1E4-F92A-48EE-9314-EC8133C58355}" presName="hierChild4" presStyleCnt="0"/>
      <dgm:spPr/>
    </dgm:pt>
    <dgm:pt modelId="{42829EBC-E539-4699-94C8-2E09CC59F155}" type="pres">
      <dgm:prSet presAssocID="{6A2CE1E4-F92A-48EE-9314-EC8133C58355}" presName="hierChild5" presStyleCnt="0"/>
      <dgm:spPr/>
    </dgm:pt>
    <dgm:pt modelId="{961FFE70-C129-4787-8D1C-EBFA2B2EFBE5}" type="pres">
      <dgm:prSet presAssocID="{BFAEAF42-4CDF-4B00-A098-DC0CA6EABCAD}" presName="Name64" presStyleLbl="parChTrans1D2" presStyleIdx="2" presStyleCnt="4"/>
      <dgm:spPr/>
      <dgm:t>
        <a:bodyPr/>
        <a:lstStyle/>
        <a:p>
          <a:endParaRPr lang="ru-RU"/>
        </a:p>
      </dgm:t>
    </dgm:pt>
    <dgm:pt modelId="{95E9E50A-BB8A-4A54-B27A-C1F915B254E9}" type="pres">
      <dgm:prSet presAssocID="{F5456ED0-D911-46FB-B822-CF101AB2C768}" presName="hierRoot2" presStyleCnt="0">
        <dgm:presLayoutVars>
          <dgm:hierBranch val="init"/>
        </dgm:presLayoutVars>
      </dgm:prSet>
      <dgm:spPr/>
    </dgm:pt>
    <dgm:pt modelId="{0B63744D-1B05-4612-AA10-5A67F6A2A77E}" type="pres">
      <dgm:prSet presAssocID="{F5456ED0-D911-46FB-B822-CF101AB2C768}" presName="rootComposite" presStyleCnt="0"/>
      <dgm:spPr/>
    </dgm:pt>
    <dgm:pt modelId="{FF3C1FD5-8994-4A98-903D-318AE454171F}" type="pres">
      <dgm:prSet presAssocID="{F5456ED0-D911-46FB-B822-CF101AB2C768}" presName="rootText" presStyleLbl="node2" presStyleIdx="2" presStyleCnt="3" custScaleX="168806" custScaleY="228384" custLinFactNeighborY="-154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89ED81-AF73-47B5-857D-17E3B47B31E7}" type="pres">
      <dgm:prSet presAssocID="{F5456ED0-D911-46FB-B822-CF101AB2C768}" presName="rootConnector" presStyleLbl="node2" presStyleIdx="2" presStyleCnt="3"/>
      <dgm:spPr/>
      <dgm:t>
        <a:bodyPr/>
        <a:lstStyle/>
        <a:p>
          <a:endParaRPr lang="ru-RU"/>
        </a:p>
      </dgm:t>
    </dgm:pt>
    <dgm:pt modelId="{ACDE3A30-E349-41A0-846E-806805886A0E}" type="pres">
      <dgm:prSet presAssocID="{F5456ED0-D911-46FB-B822-CF101AB2C768}" presName="hierChild4" presStyleCnt="0"/>
      <dgm:spPr/>
    </dgm:pt>
    <dgm:pt modelId="{2D86F11A-9512-40F6-81DB-691F8A799179}" type="pres">
      <dgm:prSet presAssocID="{F5456ED0-D911-46FB-B822-CF101AB2C768}" presName="hierChild5" presStyleCnt="0"/>
      <dgm:spPr/>
    </dgm:pt>
    <dgm:pt modelId="{7AB22D65-0597-4135-B6B9-4F84D380B8B0}" type="pres">
      <dgm:prSet presAssocID="{C135D9C7-5F96-4831-A9C8-B1A1C6FC94E6}" presName="hierChild3" presStyleCnt="0"/>
      <dgm:spPr/>
    </dgm:pt>
    <dgm:pt modelId="{099ECAC7-916D-4C17-BE7C-E76E7B88DC84}" type="pres">
      <dgm:prSet presAssocID="{FB1081AE-E0EC-4F70-BBA4-BE654E7109E8}" presName="Name115" presStyleLbl="parChTrans1D2" presStyleIdx="3" presStyleCnt="4"/>
      <dgm:spPr/>
      <dgm:t>
        <a:bodyPr/>
        <a:lstStyle/>
        <a:p>
          <a:endParaRPr lang="ru-RU"/>
        </a:p>
      </dgm:t>
    </dgm:pt>
    <dgm:pt modelId="{5B62582A-F2CA-4DF9-A9C3-EEC6776D39E2}" type="pres">
      <dgm:prSet presAssocID="{71D67B56-3130-4A03-9EE7-8F7520DEC87C}" presName="hierRoot3" presStyleCnt="0">
        <dgm:presLayoutVars>
          <dgm:hierBranch val="init"/>
        </dgm:presLayoutVars>
      </dgm:prSet>
      <dgm:spPr/>
    </dgm:pt>
    <dgm:pt modelId="{23D71F39-4981-40FD-92F2-1E1FC41633A3}" type="pres">
      <dgm:prSet presAssocID="{71D67B56-3130-4A03-9EE7-8F7520DEC87C}" presName="rootComposite3" presStyleCnt="0"/>
      <dgm:spPr/>
    </dgm:pt>
    <dgm:pt modelId="{86E77025-45AD-4D79-B571-0DD9478DF142}" type="pres">
      <dgm:prSet presAssocID="{71D67B56-3130-4A03-9EE7-8F7520DEC87C}" presName="rootText3" presStyleLbl="asst1" presStyleIdx="0" presStyleCnt="1" custScaleX="121933" custScaleY="234042" custLinFactNeighborX="-3639" custLinFactNeighborY="-289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1D7C20-631C-4833-B797-BE790B8C7931}" type="pres">
      <dgm:prSet presAssocID="{71D67B56-3130-4A03-9EE7-8F7520DEC87C}" presName="rootConnector3" presStyleLbl="asst1" presStyleIdx="0" presStyleCnt="1"/>
      <dgm:spPr/>
      <dgm:t>
        <a:bodyPr/>
        <a:lstStyle/>
        <a:p>
          <a:endParaRPr lang="ru-RU"/>
        </a:p>
      </dgm:t>
    </dgm:pt>
    <dgm:pt modelId="{32BF1B29-2DD8-409B-8399-1A5BEEA1AA1E}" type="pres">
      <dgm:prSet presAssocID="{71D67B56-3130-4A03-9EE7-8F7520DEC87C}" presName="hierChild6" presStyleCnt="0"/>
      <dgm:spPr/>
    </dgm:pt>
    <dgm:pt modelId="{8901B2B8-6B8D-406C-8745-FFDAD3F33682}" type="pres">
      <dgm:prSet presAssocID="{71D67B56-3130-4A03-9EE7-8F7520DEC87C}" presName="hierChild7" presStyleCnt="0"/>
      <dgm:spPr/>
    </dgm:pt>
  </dgm:ptLst>
  <dgm:cxnLst>
    <dgm:cxn modelId="{8D88C4B4-EA47-463E-96CA-717C8709545B}" type="presOf" srcId="{FB1081AE-E0EC-4F70-BBA4-BE654E7109E8}" destId="{099ECAC7-916D-4C17-BE7C-E76E7B88DC84}" srcOrd="0" destOrd="0" presId="urn:microsoft.com/office/officeart/2009/3/layout/HorizontalOrganizationChart"/>
    <dgm:cxn modelId="{303A9C4C-028B-421A-BCDC-296B18ECF86D}" type="presOf" srcId="{B85E911A-7AB3-47FC-B515-03FFE4F184E9}" destId="{4BD669C7-BBDB-4FFB-B411-F856C31A8F3E}" srcOrd="0" destOrd="0" presId="urn:microsoft.com/office/officeart/2009/3/layout/HorizontalOrganizationChart"/>
    <dgm:cxn modelId="{6940003A-340A-4E32-A0AD-C79E5CD9DB64}" type="presOf" srcId="{C135D9C7-5F96-4831-A9C8-B1A1C6FC94E6}" destId="{93675016-3677-41EB-B8A4-844302B00C99}" srcOrd="0" destOrd="0" presId="urn:microsoft.com/office/officeart/2009/3/layout/HorizontalOrganizationChart"/>
    <dgm:cxn modelId="{623EF81E-D1EE-4244-AD99-1A636D5F299B}" type="presOf" srcId="{F5456ED0-D911-46FB-B822-CF101AB2C768}" destId="{FF3C1FD5-8994-4A98-903D-318AE454171F}" srcOrd="0" destOrd="0" presId="urn:microsoft.com/office/officeart/2009/3/layout/HorizontalOrganizationChart"/>
    <dgm:cxn modelId="{19FB3F52-A318-4066-97A5-E615D88A732E}" type="presOf" srcId="{BFAEAF42-4CDF-4B00-A098-DC0CA6EABCAD}" destId="{961FFE70-C129-4787-8D1C-EBFA2B2EFBE5}" srcOrd="0" destOrd="0" presId="urn:microsoft.com/office/officeart/2009/3/layout/HorizontalOrganizationChart"/>
    <dgm:cxn modelId="{ED8877D1-0948-474E-AB7E-194AA11B3FD5}" type="presOf" srcId="{F5456ED0-D911-46FB-B822-CF101AB2C768}" destId="{DA89ED81-AF73-47B5-857D-17E3B47B31E7}" srcOrd="1" destOrd="0" presId="urn:microsoft.com/office/officeart/2009/3/layout/HorizontalOrganizationChart"/>
    <dgm:cxn modelId="{BD42A5A5-C56B-4260-AA97-267D5469BF9A}" srcId="{C135D9C7-5F96-4831-A9C8-B1A1C6FC94E6}" destId="{6A2CE1E4-F92A-48EE-9314-EC8133C58355}" srcOrd="2" destOrd="0" parTransId="{B85E911A-7AB3-47FC-B515-03FFE4F184E9}" sibTransId="{05886B7B-7B28-4550-9C53-E27E99DD3254}"/>
    <dgm:cxn modelId="{560BCE8B-CA33-4DC3-ACD0-8339C3915B65}" srcId="{C135D9C7-5F96-4831-A9C8-B1A1C6FC94E6}" destId="{F5456ED0-D911-46FB-B822-CF101AB2C768}" srcOrd="3" destOrd="0" parTransId="{BFAEAF42-4CDF-4B00-A098-DC0CA6EABCAD}" sibTransId="{4FBA6D74-1D1D-4BEE-A476-228E1A5F07A7}"/>
    <dgm:cxn modelId="{F7946F56-126E-4F48-9658-793081D891BF}" srcId="{C135D9C7-5F96-4831-A9C8-B1A1C6FC94E6}" destId="{71D67B56-3130-4A03-9EE7-8F7520DEC87C}" srcOrd="0" destOrd="0" parTransId="{FB1081AE-E0EC-4F70-BBA4-BE654E7109E8}" sibTransId="{757BD4F9-B923-41DC-A08E-A2883D038203}"/>
    <dgm:cxn modelId="{99A3C6C6-49FA-408D-BC0E-8D8873F5FFF8}" srcId="{5514BC81-71A4-45A4-BBA0-D68386EFBFA4}" destId="{C135D9C7-5F96-4831-A9C8-B1A1C6FC94E6}" srcOrd="0" destOrd="0" parTransId="{A17032FD-864F-4498-88FE-2A17E5E2F19C}" sibTransId="{9AE698B6-5ABF-4DFC-9EB2-B2566D423C7A}"/>
    <dgm:cxn modelId="{2535C60F-289E-4953-BE76-7A203FFD891A}" type="presOf" srcId="{57D32DCA-85EC-48E8-86D2-A2FAB8A758F3}" destId="{6CA9E3C4-69B4-4D14-8DB5-79EC5E6D22F0}" srcOrd="0" destOrd="0" presId="urn:microsoft.com/office/officeart/2009/3/layout/HorizontalOrganizationChart"/>
    <dgm:cxn modelId="{DFEFC00A-1F0E-4829-AA5C-F20FAE0DFFF3}" type="presOf" srcId="{71D67B56-3130-4A03-9EE7-8F7520DEC87C}" destId="{86E77025-45AD-4D79-B571-0DD9478DF142}" srcOrd="0" destOrd="0" presId="urn:microsoft.com/office/officeart/2009/3/layout/HorizontalOrganizationChart"/>
    <dgm:cxn modelId="{891002CF-B7F6-49E6-8CB4-9775F831810C}" type="presOf" srcId="{1928060C-6A37-45CA-B9C3-40C3A32286BA}" destId="{E32739C6-BC6D-4601-A42F-67BCC6EC0489}" srcOrd="0" destOrd="0" presId="urn:microsoft.com/office/officeart/2009/3/layout/HorizontalOrganizationChart"/>
    <dgm:cxn modelId="{5E97AB48-E24C-4295-BBEE-F27ECF89EB8B}" type="presOf" srcId="{1928060C-6A37-45CA-B9C3-40C3A32286BA}" destId="{4EE9D414-6C68-4395-B426-A62A284BAF15}" srcOrd="1" destOrd="0" presId="urn:microsoft.com/office/officeart/2009/3/layout/HorizontalOrganizationChart"/>
    <dgm:cxn modelId="{68675CC6-9ADE-472E-AC03-A8BC5F8D0ACD}" type="presOf" srcId="{6A2CE1E4-F92A-48EE-9314-EC8133C58355}" destId="{08F16683-D5DE-4D73-906F-E34D7E784464}" srcOrd="0" destOrd="0" presId="urn:microsoft.com/office/officeart/2009/3/layout/HorizontalOrganizationChart"/>
    <dgm:cxn modelId="{CAE819CD-C717-483D-9007-8EF5CD558ACE}" srcId="{C135D9C7-5F96-4831-A9C8-B1A1C6FC94E6}" destId="{1928060C-6A37-45CA-B9C3-40C3A32286BA}" srcOrd="1" destOrd="0" parTransId="{57D32DCA-85EC-48E8-86D2-A2FAB8A758F3}" sibTransId="{4DE8085B-4ACB-4385-8793-C445AD183355}"/>
    <dgm:cxn modelId="{160DF4B7-5213-467D-884C-7CC1612B0308}" type="presOf" srcId="{C135D9C7-5F96-4831-A9C8-B1A1C6FC94E6}" destId="{9C3FFDFF-CEDE-443A-AB79-4C8949416654}" srcOrd="1" destOrd="0" presId="urn:microsoft.com/office/officeart/2009/3/layout/HorizontalOrganizationChart"/>
    <dgm:cxn modelId="{5774983F-DE5E-481A-8A49-2F186C4968C3}" type="presOf" srcId="{5514BC81-71A4-45A4-BBA0-D68386EFBFA4}" destId="{148BAE4D-C7B8-4468-B92B-457AF8E232B2}" srcOrd="0" destOrd="0" presId="urn:microsoft.com/office/officeart/2009/3/layout/HorizontalOrganizationChart"/>
    <dgm:cxn modelId="{FB2C8830-F4F3-4EF0-880E-A20604C36F10}" type="presOf" srcId="{6A2CE1E4-F92A-48EE-9314-EC8133C58355}" destId="{A8234DEB-6D37-4E79-BC66-D4778622BA21}" srcOrd="1" destOrd="0" presId="urn:microsoft.com/office/officeart/2009/3/layout/HorizontalOrganizationChart"/>
    <dgm:cxn modelId="{DC3DD222-4BE9-4D09-B118-2CE92C467130}" type="presOf" srcId="{71D67B56-3130-4A03-9EE7-8F7520DEC87C}" destId="{881D7C20-631C-4833-B797-BE790B8C7931}" srcOrd="1" destOrd="0" presId="urn:microsoft.com/office/officeart/2009/3/layout/HorizontalOrganizationChart"/>
    <dgm:cxn modelId="{703E05DC-7C5E-43A5-80FE-C004708FBC6B}" type="presParOf" srcId="{148BAE4D-C7B8-4468-B92B-457AF8E232B2}" destId="{B348CA62-58EF-4FA0-A1CC-B4FCF05CDCAD}" srcOrd="0" destOrd="0" presId="urn:microsoft.com/office/officeart/2009/3/layout/HorizontalOrganizationChart"/>
    <dgm:cxn modelId="{FAD43836-26E5-46FF-BB86-A809210248AC}" type="presParOf" srcId="{B348CA62-58EF-4FA0-A1CC-B4FCF05CDCAD}" destId="{B6EF85C6-546E-4361-BFBE-8520E3B09B58}" srcOrd="0" destOrd="0" presId="urn:microsoft.com/office/officeart/2009/3/layout/HorizontalOrganizationChart"/>
    <dgm:cxn modelId="{EE74983A-45AB-4034-A3DF-F818674BC2BF}" type="presParOf" srcId="{B6EF85C6-546E-4361-BFBE-8520E3B09B58}" destId="{93675016-3677-41EB-B8A4-844302B00C99}" srcOrd="0" destOrd="0" presId="urn:microsoft.com/office/officeart/2009/3/layout/HorizontalOrganizationChart"/>
    <dgm:cxn modelId="{9E4379A4-5B92-4107-A39C-1C6C803F96E0}" type="presParOf" srcId="{B6EF85C6-546E-4361-BFBE-8520E3B09B58}" destId="{9C3FFDFF-CEDE-443A-AB79-4C8949416654}" srcOrd="1" destOrd="0" presId="urn:microsoft.com/office/officeart/2009/3/layout/HorizontalOrganizationChart"/>
    <dgm:cxn modelId="{B8C4E15D-0AC1-407F-806C-3C0F77A07594}" type="presParOf" srcId="{B348CA62-58EF-4FA0-A1CC-B4FCF05CDCAD}" destId="{165A257B-205A-41EA-A495-EBDCE6BDE25A}" srcOrd="1" destOrd="0" presId="urn:microsoft.com/office/officeart/2009/3/layout/HorizontalOrganizationChart"/>
    <dgm:cxn modelId="{7DB1647B-B295-49D4-BF44-E84ABAEF8DE9}" type="presParOf" srcId="{165A257B-205A-41EA-A495-EBDCE6BDE25A}" destId="{6CA9E3C4-69B4-4D14-8DB5-79EC5E6D22F0}" srcOrd="0" destOrd="0" presId="urn:microsoft.com/office/officeart/2009/3/layout/HorizontalOrganizationChart"/>
    <dgm:cxn modelId="{859EC6D3-4299-4D96-A41F-0375C030EBA5}" type="presParOf" srcId="{165A257B-205A-41EA-A495-EBDCE6BDE25A}" destId="{32A2E6A4-67D5-4F4E-B21B-D882D3BE7BBA}" srcOrd="1" destOrd="0" presId="urn:microsoft.com/office/officeart/2009/3/layout/HorizontalOrganizationChart"/>
    <dgm:cxn modelId="{253D2DC5-97D1-43AD-B01D-EB544C485101}" type="presParOf" srcId="{32A2E6A4-67D5-4F4E-B21B-D882D3BE7BBA}" destId="{2D099CA0-1E0C-464E-83A5-12CBFF4B65C7}" srcOrd="0" destOrd="0" presId="urn:microsoft.com/office/officeart/2009/3/layout/HorizontalOrganizationChart"/>
    <dgm:cxn modelId="{A18C362C-2124-490B-BF04-374836BEBF63}" type="presParOf" srcId="{2D099CA0-1E0C-464E-83A5-12CBFF4B65C7}" destId="{E32739C6-BC6D-4601-A42F-67BCC6EC0489}" srcOrd="0" destOrd="0" presId="urn:microsoft.com/office/officeart/2009/3/layout/HorizontalOrganizationChart"/>
    <dgm:cxn modelId="{05943146-9A29-47B3-AE3A-639FEF972316}" type="presParOf" srcId="{2D099CA0-1E0C-464E-83A5-12CBFF4B65C7}" destId="{4EE9D414-6C68-4395-B426-A62A284BAF15}" srcOrd="1" destOrd="0" presId="urn:microsoft.com/office/officeart/2009/3/layout/HorizontalOrganizationChart"/>
    <dgm:cxn modelId="{C5168333-164C-4BE7-9977-812C50FA9DBC}" type="presParOf" srcId="{32A2E6A4-67D5-4F4E-B21B-D882D3BE7BBA}" destId="{9C22FEC8-3CFA-4F14-BBA1-FDD412482DFB}" srcOrd="1" destOrd="0" presId="urn:microsoft.com/office/officeart/2009/3/layout/HorizontalOrganizationChart"/>
    <dgm:cxn modelId="{7FF9D618-AEEA-47E3-A6B2-372B31CE83E8}" type="presParOf" srcId="{32A2E6A4-67D5-4F4E-B21B-D882D3BE7BBA}" destId="{74174134-4041-4F1F-97E0-0BE05BF118E9}" srcOrd="2" destOrd="0" presId="urn:microsoft.com/office/officeart/2009/3/layout/HorizontalOrganizationChart"/>
    <dgm:cxn modelId="{4A7BAE5A-F8ED-405F-ADF9-966E70049051}" type="presParOf" srcId="{165A257B-205A-41EA-A495-EBDCE6BDE25A}" destId="{4BD669C7-BBDB-4FFB-B411-F856C31A8F3E}" srcOrd="2" destOrd="0" presId="urn:microsoft.com/office/officeart/2009/3/layout/HorizontalOrganizationChart"/>
    <dgm:cxn modelId="{7C33A2B2-25B0-4971-9365-89D0D91379D8}" type="presParOf" srcId="{165A257B-205A-41EA-A495-EBDCE6BDE25A}" destId="{B703EA62-EDBC-4688-B18E-1C5FADC25543}" srcOrd="3" destOrd="0" presId="urn:microsoft.com/office/officeart/2009/3/layout/HorizontalOrganizationChart"/>
    <dgm:cxn modelId="{4A27A6FE-DC21-4957-97E1-E4C7ED157343}" type="presParOf" srcId="{B703EA62-EDBC-4688-B18E-1C5FADC25543}" destId="{C0C25107-4C9A-4FE9-81A3-9D9922A244AD}" srcOrd="0" destOrd="0" presId="urn:microsoft.com/office/officeart/2009/3/layout/HorizontalOrganizationChart"/>
    <dgm:cxn modelId="{7045C850-2354-4DEB-AE7D-2E810AD7D1C6}" type="presParOf" srcId="{C0C25107-4C9A-4FE9-81A3-9D9922A244AD}" destId="{08F16683-D5DE-4D73-906F-E34D7E784464}" srcOrd="0" destOrd="0" presId="urn:microsoft.com/office/officeart/2009/3/layout/HorizontalOrganizationChart"/>
    <dgm:cxn modelId="{5D206679-0DF9-4683-A742-7E96FECB00F2}" type="presParOf" srcId="{C0C25107-4C9A-4FE9-81A3-9D9922A244AD}" destId="{A8234DEB-6D37-4E79-BC66-D4778622BA21}" srcOrd="1" destOrd="0" presId="urn:microsoft.com/office/officeart/2009/3/layout/HorizontalOrganizationChart"/>
    <dgm:cxn modelId="{8C2F6155-AB6D-4A6E-B0C1-3D6AFBC8A744}" type="presParOf" srcId="{B703EA62-EDBC-4688-B18E-1C5FADC25543}" destId="{F6F350B9-801B-4943-B52D-C41334C55CB1}" srcOrd="1" destOrd="0" presId="urn:microsoft.com/office/officeart/2009/3/layout/HorizontalOrganizationChart"/>
    <dgm:cxn modelId="{755F7CFC-ADC2-48C5-8C9A-EEF13E394EB4}" type="presParOf" srcId="{B703EA62-EDBC-4688-B18E-1C5FADC25543}" destId="{42829EBC-E539-4699-94C8-2E09CC59F155}" srcOrd="2" destOrd="0" presId="urn:microsoft.com/office/officeart/2009/3/layout/HorizontalOrganizationChart"/>
    <dgm:cxn modelId="{A75998D6-8A2F-41BD-9CDA-24B3D6845127}" type="presParOf" srcId="{165A257B-205A-41EA-A495-EBDCE6BDE25A}" destId="{961FFE70-C129-4787-8D1C-EBFA2B2EFBE5}" srcOrd="4" destOrd="0" presId="urn:microsoft.com/office/officeart/2009/3/layout/HorizontalOrganizationChart"/>
    <dgm:cxn modelId="{98315FC4-C4E0-4588-A12E-B5D9B8A74D61}" type="presParOf" srcId="{165A257B-205A-41EA-A495-EBDCE6BDE25A}" destId="{95E9E50A-BB8A-4A54-B27A-C1F915B254E9}" srcOrd="5" destOrd="0" presId="urn:microsoft.com/office/officeart/2009/3/layout/HorizontalOrganizationChart"/>
    <dgm:cxn modelId="{A78E1E71-18EE-46EB-A71F-14E6F7DCF2A4}" type="presParOf" srcId="{95E9E50A-BB8A-4A54-B27A-C1F915B254E9}" destId="{0B63744D-1B05-4612-AA10-5A67F6A2A77E}" srcOrd="0" destOrd="0" presId="urn:microsoft.com/office/officeart/2009/3/layout/HorizontalOrganizationChart"/>
    <dgm:cxn modelId="{EEF8E163-F1A7-4CF5-8D0F-7BE845FFB83A}" type="presParOf" srcId="{0B63744D-1B05-4612-AA10-5A67F6A2A77E}" destId="{FF3C1FD5-8994-4A98-903D-318AE454171F}" srcOrd="0" destOrd="0" presId="urn:microsoft.com/office/officeart/2009/3/layout/HorizontalOrganizationChart"/>
    <dgm:cxn modelId="{992FA5E0-A1B4-4C9B-92A3-568332908C1C}" type="presParOf" srcId="{0B63744D-1B05-4612-AA10-5A67F6A2A77E}" destId="{DA89ED81-AF73-47B5-857D-17E3B47B31E7}" srcOrd="1" destOrd="0" presId="urn:microsoft.com/office/officeart/2009/3/layout/HorizontalOrganizationChart"/>
    <dgm:cxn modelId="{DA6D0F13-AF87-4786-BD96-75913A5CDEBB}" type="presParOf" srcId="{95E9E50A-BB8A-4A54-B27A-C1F915B254E9}" destId="{ACDE3A30-E349-41A0-846E-806805886A0E}" srcOrd="1" destOrd="0" presId="urn:microsoft.com/office/officeart/2009/3/layout/HorizontalOrganizationChart"/>
    <dgm:cxn modelId="{393FDBAC-1069-4C2E-AA2E-45A755BDD50D}" type="presParOf" srcId="{95E9E50A-BB8A-4A54-B27A-C1F915B254E9}" destId="{2D86F11A-9512-40F6-81DB-691F8A799179}" srcOrd="2" destOrd="0" presId="urn:microsoft.com/office/officeart/2009/3/layout/HorizontalOrganizationChart"/>
    <dgm:cxn modelId="{F0AAEBE4-0BC7-4EC2-A404-FDB601ACB085}" type="presParOf" srcId="{B348CA62-58EF-4FA0-A1CC-B4FCF05CDCAD}" destId="{7AB22D65-0597-4135-B6B9-4F84D380B8B0}" srcOrd="2" destOrd="0" presId="urn:microsoft.com/office/officeart/2009/3/layout/HorizontalOrganizationChart"/>
    <dgm:cxn modelId="{EB5EF225-7A53-458D-8028-22BDD52D97EF}" type="presParOf" srcId="{7AB22D65-0597-4135-B6B9-4F84D380B8B0}" destId="{099ECAC7-916D-4C17-BE7C-E76E7B88DC84}" srcOrd="0" destOrd="0" presId="urn:microsoft.com/office/officeart/2009/3/layout/HorizontalOrganizationChart"/>
    <dgm:cxn modelId="{13337C41-2C8C-4D0C-BD8A-C40E146488AF}" type="presParOf" srcId="{7AB22D65-0597-4135-B6B9-4F84D380B8B0}" destId="{5B62582A-F2CA-4DF9-A9C3-EEC6776D39E2}" srcOrd="1" destOrd="0" presId="urn:microsoft.com/office/officeart/2009/3/layout/HorizontalOrganizationChart"/>
    <dgm:cxn modelId="{1170A1D3-E3EA-409F-9F17-C298A6060D24}" type="presParOf" srcId="{5B62582A-F2CA-4DF9-A9C3-EEC6776D39E2}" destId="{23D71F39-4981-40FD-92F2-1E1FC41633A3}" srcOrd="0" destOrd="0" presId="urn:microsoft.com/office/officeart/2009/3/layout/HorizontalOrganizationChart"/>
    <dgm:cxn modelId="{FAA4C960-7EE7-42E6-BFF8-91CF27A0CDDF}" type="presParOf" srcId="{23D71F39-4981-40FD-92F2-1E1FC41633A3}" destId="{86E77025-45AD-4D79-B571-0DD9478DF142}" srcOrd="0" destOrd="0" presId="urn:microsoft.com/office/officeart/2009/3/layout/HorizontalOrganizationChart"/>
    <dgm:cxn modelId="{E8B4C045-B0AF-48C4-BFA5-3E396B62F2F2}" type="presParOf" srcId="{23D71F39-4981-40FD-92F2-1E1FC41633A3}" destId="{881D7C20-631C-4833-B797-BE790B8C7931}" srcOrd="1" destOrd="0" presId="urn:microsoft.com/office/officeart/2009/3/layout/HorizontalOrganizationChart"/>
    <dgm:cxn modelId="{0BF78FBA-BAD8-471C-93F8-0CC021D019FD}" type="presParOf" srcId="{5B62582A-F2CA-4DF9-A9C3-EEC6776D39E2}" destId="{32BF1B29-2DD8-409B-8399-1A5BEEA1AA1E}" srcOrd="1" destOrd="0" presId="urn:microsoft.com/office/officeart/2009/3/layout/HorizontalOrganizationChart"/>
    <dgm:cxn modelId="{EEB3339F-C371-4E46-85B6-AFE550CE6C0B}" type="presParOf" srcId="{5B62582A-F2CA-4DF9-A9C3-EEC6776D39E2}" destId="{8901B2B8-6B8D-406C-8745-FFDAD3F33682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8AC139-3E29-4FE0-B839-63E6F4812D79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</dgm:pt>
    <dgm:pt modelId="{C08FA922-EE3E-492D-ABA5-D7E69AE3596F}">
      <dgm:prSet phldrT="[Текст]" custT="1"/>
      <dgm:spPr/>
      <dgm:t>
        <a:bodyPr/>
        <a:lstStyle/>
        <a:p>
          <a:pPr algn="l">
            <a:spcAft>
              <a:spcPct val="35000"/>
            </a:spcAft>
          </a:pPr>
          <a:r>
            <a:rPr lang="ru-RU" sz="2400" i="1" dirty="0" smtClean="0">
              <a:solidFill>
                <a:srgbClr val="FF0000"/>
              </a:solidFill>
            </a:rPr>
            <a:t>2013-2014 </a:t>
          </a:r>
          <a:r>
            <a:rPr lang="ru-RU" sz="2400" i="1" dirty="0" smtClean="0">
              <a:solidFill>
                <a:srgbClr val="FF0000"/>
              </a:solidFill>
            </a:rPr>
            <a:t>годы</a:t>
          </a:r>
        </a:p>
        <a:p>
          <a:pPr indent="0" algn="l">
            <a:spcAft>
              <a:spcPts val="0"/>
            </a:spcAft>
          </a:pPr>
          <a:r>
            <a:rPr lang="ru-RU" sz="1600" i="1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Реорганизация </a:t>
          </a:r>
          <a:r>
            <a:rPr lang="ru-RU" sz="1600" i="1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детских домов в центры помощи детям, оставшимся без попечения родителей с внедрением новых видов социальных услуг, внедрение требований ПП №481 </a:t>
          </a:r>
          <a:endParaRPr lang="ru-RU" sz="1600" i="1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C0140D0-0061-4C67-952A-8A52CC1B510F}" type="parTrans" cxnId="{F7319080-A8A0-4BAA-A2CE-C4E300D5215D}">
      <dgm:prSet/>
      <dgm:spPr/>
      <dgm:t>
        <a:bodyPr/>
        <a:lstStyle/>
        <a:p>
          <a:endParaRPr lang="ru-RU"/>
        </a:p>
      </dgm:t>
    </dgm:pt>
    <dgm:pt modelId="{3C208587-CAF8-41BF-A4F2-71EF08846479}" type="sibTrans" cxnId="{F7319080-A8A0-4BAA-A2CE-C4E300D5215D}">
      <dgm:prSet/>
      <dgm:spPr/>
      <dgm:t>
        <a:bodyPr/>
        <a:lstStyle/>
        <a:p>
          <a:endParaRPr lang="ru-RU"/>
        </a:p>
      </dgm:t>
    </dgm:pt>
    <dgm:pt modelId="{0A419C67-EDE3-40DB-B178-7510C16CC9F1}">
      <dgm:prSet phldrT="[Текст]" custT="1"/>
      <dgm:spPr/>
      <dgm:t>
        <a:bodyPr/>
        <a:lstStyle/>
        <a:p>
          <a:pPr algn="l">
            <a:spcAft>
              <a:spcPct val="35000"/>
            </a:spcAft>
          </a:pPr>
          <a:r>
            <a:rPr lang="ru-RU" sz="2400" i="1" dirty="0" smtClean="0">
              <a:solidFill>
                <a:srgbClr val="FF0000"/>
              </a:solidFill>
            </a:rPr>
            <a:t>2016-2018 годы</a:t>
          </a:r>
        </a:p>
        <a:p>
          <a:pPr indent="0" algn="l">
            <a:spcAft>
              <a:spcPts val="0"/>
            </a:spcAft>
          </a:pPr>
          <a:r>
            <a:rPr lang="ru-RU" sz="1600" i="1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Проведение мониторинга соответствия их деятельности требованиям 481 Постановления Правительства РФ с привлечением внешних экспертов </a:t>
          </a:r>
          <a:endParaRPr lang="ru-RU" sz="1600" i="1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7F28C21-01BC-4007-823B-0704978A6C01}" type="parTrans" cxnId="{F6F7D267-C271-4B70-AEFC-0FC8EA6C87C6}">
      <dgm:prSet/>
      <dgm:spPr/>
      <dgm:t>
        <a:bodyPr/>
        <a:lstStyle/>
        <a:p>
          <a:endParaRPr lang="ru-RU"/>
        </a:p>
      </dgm:t>
    </dgm:pt>
    <dgm:pt modelId="{A67FA8E2-399C-4ECA-8AA2-5F5D876B79AD}" type="sibTrans" cxnId="{F6F7D267-C271-4B70-AEFC-0FC8EA6C87C6}">
      <dgm:prSet/>
      <dgm:spPr/>
      <dgm:t>
        <a:bodyPr/>
        <a:lstStyle/>
        <a:p>
          <a:endParaRPr lang="ru-RU"/>
        </a:p>
      </dgm:t>
    </dgm:pt>
    <dgm:pt modelId="{9F018FA1-BC18-4DF9-9213-5DD378FE2AAA}">
      <dgm:prSet phldrT="[Текст]" custT="1"/>
      <dgm:spPr/>
      <dgm:t>
        <a:bodyPr/>
        <a:lstStyle/>
        <a:p>
          <a:pPr algn="l">
            <a:spcAft>
              <a:spcPct val="35000"/>
            </a:spcAft>
          </a:pPr>
          <a:r>
            <a:rPr lang="ru-RU" sz="2400" i="1" dirty="0" smtClean="0">
              <a:solidFill>
                <a:srgbClr val="FF0000"/>
              </a:solidFill>
            </a:rPr>
            <a:t>2018-2019 годы</a:t>
          </a:r>
        </a:p>
        <a:p>
          <a:pPr indent="0" algn="l">
            <a:spcAft>
              <a:spcPts val="0"/>
            </a:spcAft>
          </a:pPr>
          <a:r>
            <a:rPr lang="ru-RU" sz="1600" i="1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Развитие системы помощи детям ОБПР с широким спектром услуг для детей, замещающих семей и семей, находящихся в трудной жизненной ситуации</a:t>
          </a:r>
        </a:p>
      </dgm:t>
    </dgm:pt>
    <dgm:pt modelId="{4CF4DD20-FF0B-4346-B0D8-0865C82BE3A5}" type="parTrans" cxnId="{890788A7-4F7A-4D53-BA16-CEE095EC1E68}">
      <dgm:prSet/>
      <dgm:spPr/>
      <dgm:t>
        <a:bodyPr/>
        <a:lstStyle/>
        <a:p>
          <a:endParaRPr lang="ru-RU"/>
        </a:p>
      </dgm:t>
    </dgm:pt>
    <dgm:pt modelId="{024AF8E5-BB53-42A6-B291-6B6FFC1CF461}" type="sibTrans" cxnId="{890788A7-4F7A-4D53-BA16-CEE095EC1E68}">
      <dgm:prSet/>
      <dgm:spPr/>
      <dgm:t>
        <a:bodyPr/>
        <a:lstStyle/>
        <a:p>
          <a:endParaRPr lang="ru-RU"/>
        </a:p>
      </dgm:t>
    </dgm:pt>
    <dgm:pt modelId="{50800159-D416-4061-BF3A-39C4046D62AD}">
      <dgm:prSet custT="1"/>
      <dgm:spPr/>
      <dgm:t>
        <a:bodyPr/>
        <a:lstStyle/>
        <a:p>
          <a:pPr indent="0" algn="l">
            <a:spcAft>
              <a:spcPct val="15000"/>
            </a:spcAft>
          </a:pPr>
          <a:endParaRPr lang="ru-RU" sz="1400" dirty="0"/>
        </a:p>
      </dgm:t>
    </dgm:pt>
    <dgm:pt modelId="{95945165-77FF-4703-A72F-3B29C52578BA}" type="parTrans" cxnId="{CE33BE9D-E4D7-44DD-AC6C-37D3340AAF9C}">
      <dgm:prSet/>
      <dgm:spPr/>
      <dgm:t>
        <a:bodyPr/>
        <a:lstStyle/>
        <a:p>
          <a:endParaRPr lang="ru-RU"/>
        </a:p>
      </dgm:t>
    </dgm:pt>
    <dgm:pt modelId="{0EA19C6D-9EB3-4E8F-AF42-22BA2F044A11}" type="sibTrans" cxnId="{CE33BE9D-E4D7-44DD-AC6C-37D3340AAF9C}">
      <dgm:prSet/>
      <dgm:spPr/>
      <dgm:t>
        <a:bodyPr/>
        <a:lstStyle/>
        <a:p>
          <a:endParaRPr lang="ru-RU"/>
        </a:p>
      </dgm:t>
    </dgm:pt>
    <dgm:pt modelId="{4182F779-2104-447F-B671-1CD0930D42BC}" type="pres">
      <dgm:prSet presAssocID="{5D8AC139-3E29-4FE0-B839-63E6F4812D79}" presName="rootnode" presStyleCnt="0">
        <dgm:presLayoutVars>
          <dgm:chMax/>
          <dgm:chPref/>
          <dgm:dir/>
          <dgm:animLvl val="lvl"/>
        </dgm:presLayoutVars>
      </dgm:prSet>
      <dgm:spPr/>
    </dgm:pt>
    <dgm:pt modelId="{31E7B3DE-4828-4685-B514-5BD2E6249FFE}" type="pres">
      <dgm:prSet presAssocID="{C08FA922-EE3E-492D-ABA5-D7E69AE3596F}" presName="composite" presStyleCnt="0"/>
      <dgm:spPr/>
    </dgm:pt>
    <dgm:pt modelId="{4268138A-516E-440C-9099-1950A4A45EEF}" type="pres">
      <dgm:prSet presAssocID="{C08FA922-EE3E-492D-ABA5-D7E69AE3596F}" presName="LShape" presStyleLbl="alignNode1" presStyleIdx="0" presStyleCnt="5" custLinFactNeighborX="-462" custLinFactNeighborY="-43841"/>
      <dgm:spPr/>
    </dgm:pt>
    <dgm:pt modelId="{C1F8CE57-0DB1-46CB-8944-B178813BA627}" type="pres">
      <dgm:prSet presAssocID="{C08FA922-EE3E-492D-ABA5-D7E69AE3596F}" presName="ParentText" presStyleLbl="revTx" presStyleIdx="0" presStyleCnt="3" custScaleX="108934" custLinFactNeighborX="4608" custLinFactNeighborY="-356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9E9B45-9E4E-4437-A6D7-B2305F269D20}" type="pres">
      <dgm:prSet presAssocID="{C08FA922-EE3E-492D-ABA5-D7E69AE3596F}" presName="Triangle" presStyleLbl="alignNode1" presStyleIdx="1" presStyleCnt="5" custLinFactNeighborX="-5428" custLinFactNeighborY="-89547"/>
      <dgm:spPr/>
    </dgm:pt>
    <dgm:pt modelId="{0B3DE761-7E2F-4960-811F-F3E8F8ED7F06}" type="pres">
      <dgm:prSet presAssocID="{3C208587-CAF8-41BF-A4F2-71EF08846479}" presName="sibTrans" presStyleCnt="0"/>
      <dgm:spPr/>
    </dgm:pt>
    <dgm:pt modelId="{80ED70C2-2466-43B5-8F0F-6A177CF129A1}" type="pres">
      <dgm:prSet presAssocID="{3C208587-CAF8-41BF-A4F2-71EF08846479}" presName="space" presStyleCnt="0"/>
      <dgm:spPr/>
    </dgm:pt>
    <dgm:pt modelId="{B4A5B51D-838F-4C98-ABDB-9838B705B1DD}" type="pres">
      <dgm:prSet presAssocID="{0A419C67-EDE3-40DB-B178-7510C16CC9F1}" presName="composite" presStyleCnt="0"/>
      <dgm:spPr/>
    </dgm:pt>
    <dgm:pt modelId="{D55F30F2-7486-4792-8A7A-CF604DA3E37F}" type="pres">
      <dgm:prSet presAssocID="{0A419C67-EDE3-40DB-B178-7510C16CC9F1}" presName="LShape" presStyleLbl="alignNode1" presStyleIdx="2" presStyleCnt="5" custLinFactNeighborX="0" custLinFactNeighborY="-16152"/>
      <dgm:spPr/>
    </dgm:pt>
    <dgm:pt modelId="{42812F6F-243D-4FD3-826F-BDD96C6224BC}" type="pres">
      <dgm:prSet presAssocID="{0A419C67-EDE3-40DB-B178-7510C16CC9F1}" presName="ParentText" presStyleLbl="revTx" presStyleIdx="1" presStyleCnt="3" custLinFactNeighborX="-512" custLinFactNeighborY="-87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F32D4A-EB96-47E2-86D2-9FFCFF680AB2}" type="pres">
      <dgm:prSet presAssocID="{0A419C67-EDE3-40DB-B178-7510C16CC9F1}" presName="Triangle" presStyleLbl="alignNode1" presStyleIdx="3" presStyleCnt="5"/>
      <dgm:spPr/>
    </dgm:pt>
    <dgm:pt modelId="{81D9A284-8D68-49FC-81DC-9E7C907ADF92}" type="pres">
      <dgm:prSet presAssocID="{A67FA8E2-399C-4ECA-8AA2-5F5D876B79AD}" presName="sibTrans" presStyleCnt="0"/>
      <dgm:spPr/>
    </dgm:pt>
    <dgm:pt modelId="{11AB693D-2DEF-46FD-9D2D-38A961BF4F4F}" type="pres">
      <dgm:prSet presAssocID="{A67FA8E2-399C-4ECA-8AA2-5F5D876B79AD}" presName="space" presStyleCnt="0"/>
      <dgm:spPr/>
    </dgm:pt>
    <dgm:pt modelId="{D4670678-55FC-409F-A4F5-B9FC167FFAFF}" type="pres">
      <dgm:prSet presAssocID="{9F018FA1-BC18-4DF9-9213-5DD378FE2AAA}" presName="composite" presStyleCnt="0"/>
      <dgm:spPr/>
    </dgm:pt>
    <dgm:pt modelId="{BC50B98D-CD84-4F5F-B34E-F0B325910E7B}" type="pres">
      <dgm:prSet presAssocID="{9F018FA1-BC18-4DF9-9213-5DD378FE2AAA}" presName="LShape" presStyleLbl="alignNode1" presStyleIdx="4" presStyleCnt="5"/>
      <dgm:spPr/>
    </dgm:pt>
    <dgm:pt modelId="{9C28D665-50A7-462C-BD46-9186B1A3DC6F}" type="pres">
      <dgm:prSet presAssocID="{9F018FA1-BC18-4DF9-9213-5DD378FE2AAA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8A9FD1-E391-4891-954D-685D1E64DDE9}" type="presOf" srcId="{5D8AC139-3E29-4FE0-B839-63E6F4812D79}" destId="{4182F779-2104-447F-B671-1CD0930D42BC}" srcOrd="0" destOrd="0" presId="urn:microsoft.com/office/officeart/2009/3/layout/StepUpProcess"/>
    <dgm:cxn modelId="{F7319080-A8A0-4BAA-A2CE-C4E300D5215D}" srcId="{5D8AC139-3E29-4FE0-B839-63E6F4812D79}" destId="{C08FA922-EE3E-492D-ABA5-D7E69AE3596F}" srcOrd="0" destOrd="0" parTransId="{CC0140D0-0061-4C67-952A-8A52CC1B510F}" sibTransId="{3C208587-CAF8-41BF-A4F2-71EF08846479}"/>
    <dgm:cxn modelId="{684AD85C-64F3-4F9E-BA1D-5B4D5E9126C9}" type="presOf" srcId="{9F018FA1-BC18-4DF9-9213-5DD378FE2AAA}" destId="{9C28D665-50A7-462C-BD46-9186B1A3DC6F}" srcOrd="0" destOrd="0" presId="urn:microsoft.com/office/officeart/2009/3/layout/StepUpProcess"/>
    <dgm:cxn modelId="{F8452A24-9156-4942-82EA-D7DA9491E219}" type="presOf" srcId="{C08FA922-EE3E-492D-ABA5-D7E69AE3596F}" destId="{C1F8CE57-0DB1-46CB-8944-B178813BA627}" srcOrd="0" destOrd="0" presId="urn:microsoft.com/office/officeart/2009/3/layout/StepUpProcess"/>
    <dgm:cxn modelId="{B9B8AAA7-69C2-4F83-AA77-38C41742E0F9}" type="presOf" srcId="{50800159-D416-4061-BF3A-39C4046D62AD}" destId="{42812F6F-243D-4FD3-826F-BDD96C6224BC}" srcOrd="0" destOrd="1" presId="urn:microsoft.com/office/officeart/2009/3/layout/StepUpProcess"/>
    <dgm:cxn modelId="{CE33BE9D-E4D7-44DD-AC6C-37D3340AAF9C}" srcId="{0A419C67-EDE3-40DB-B178-7510C16CC9F1}" destId="{50800159-D416-4061-BF3A-39C4046D62AD}" srcOrd="0" destOrd="0" parTransId="{95945165-77FF-4703-A72F-3B29C52578BA}" sibTransId="{0EA19C6D-9EB3-4E8F-AF42-22BA2F044A11}"/>
    <dgm:cxn modelId="{890788A7-4F7A-4D53-BA16-CEE095EC1E68}" srcId="{5D8AC139-3E29-4FE0-B839-63E6F4812D79}" destId="{9F018FA1-BC18-4DF9-9213-5DD378FE2AAA}" srcOrd="2" destOrd="0" parTransId="{4CF4DD20-FF0B-4346-B0D8-0865C82BE3A5}" sibTransId="{024AF8E5-BB53-42A6-B291-6B6FFC1CF461}"/>
    <dgm:cxn modelId="{F6F7D267-C271-4B70-AEFC-0FC8EA6C87C6}" srcId="{5D8AC139-3E29-4FE0-B839-63E6F4812D79}" destId="{0A419C67-EDE3-40DB-B178-7510C16CC9F1}" srcOrd="1" destOrd="0" parTransId="{F7F28C21-01BC-4007-823B-0704978A6C01}" sibTransId="{A67FA8E2-399C-4ECA-8AA2-5F5D876B79AD}"/>
    <dgm:cxn modelId="{3CEE44CE-44A0-432D-A028-C1F6E62E3319}" type="presOf" srcId="{0A419C67-EDE3-40DB-B178-7510C16CC9F1}" destId="{42812F6F-243D-4FD3-826F-BDD96C6224BC}" srcOrd="0" destOrd="0" presId="urn:microsoft.com/office/officeart/2009/3/layout/StepUpProcess"/>
    <dgm:cxn modelId="{7F8BC7A6-33A8-4E5D-8CC8-2098F996FB94}" type="presParOf" srcId="{4182F779-2104-447F-B671-1CD0930D42BC}" destId="{31E7B3DE-4828-4685-B514-5BD2E6249FFE}" srcOrd="0" destOrd="0" presId="urn:microsoft.com/office/officeart/2009/3/layout/StepUpProcess"/>
    <dgm:cxn modelId="{EF53BF06-A5A1-4088-9AE9-0417FB8151D6}" type="presParOf" srcId="{31E7B3DE-4828-4685-B514-5BD2E6249FFE}" destId="{4268138A-516E-440C-9099-1950A4A45EEF}" srcOrd="0" destOrd="0" presId="urn:microsoft.com/office/officeart/2009/3/layout/StepUpProcess"/>
    <dgm:cxn modelId="{1B68F1CB-4803-48A2-B7EB-FC84ED1E3434}" type="presParOf" srcId="{31E7B3DE-4828-4685-B514-5BD2E6249FFE}" destId="{C1F8CE57-0DB1-46CB-8944-B178813BA627}" srcOrd="1" destOrd="0" presId="urn:microsoft.com/office/officeart/2009/3/layout/StepUpProcess"/>
    <dgm:cxn modelId="{C5B4C60F-E58C-4885-970D-C0157D492D0F}" type="presParOf" srcId="{31E7B3DE-4828-4685-B514-5BD2E6249FFE}" destId="{4E9E9B45-9E4E-4437-A6D7-B2305F269D20}" srcOrd="2" destOrd="0" presId="urn:microsoft.com/office/officeart/2009/3/layout/StepUpProcess"/>
    <dgm:cxn modelId="{08BBB52B-4C14-4905-8D00-56C8D0D7DC41}" type="presParOf" srcId="{4182F779-2104-447F-B671-1CD0930D42BC}" destId="{0B3DE761-7E2F-4960-811F-F3E8F8ED7F06}" srcOrd="1" destOrd="0" presId="urn:microsoft.com/office/officeart/2009/3/layout/StepUpProcess"/>
    <dgm:cxn modelId="{2A91581D-E74E-4A62-B740-4C9DB5DC111B}" type="presParOf" srcId="{0B3DE761-7E2F-4960-811F-F3E8F8ED7F06}" destId="{80ED70C2-2466-43B5-8F0F-6A177CF129A1}" srcOrd="0" destOrd="0" presId="urn:microsoft.com/office/officeart/2009/3/layout/StepUpProcess"/>
    <dgm:cxn modelId="{BB52AF81-DB3C-4CD5-A415-F32120E2C534}" type="presParOf" srcId="{4182F779-2104-447F-B671-1CD0930D42BC}" destId="{B4A5B51D-838F-4C98-ABDB-9838B705B1DD}" srcOrd="2" destOrd="0" presId="urn:microsoft.com/office/officeart/2009/3/layout/StepUpProcess"/>
    <dgm:cxn modelId="{6BDAABED-30A2-470B-BF0B-449AF1A912AD}" type="presParOf" srcId="{B4A5B51D-838F-4C98-ABDB-9838B705B1DD}" destId="{D55F30F2-7486-4792-8A7A-CF604DA3E37F}" srcOrd="0" destOrd="0" presId="urn:microsoft.com/office/officeart/2009/3/layout/StepUpProcess"/>
    <dgm:cxn modelId="{5B35F58B-A706-45CB-9E05-D25F35FC7676}" type="presParOf" srcId="{B4A5B51D-838F-4C98-ABDB-9838B705B1DD}" destId="{42812F6F-243D-4FD3-826F-BDD96C6224BC}" srcOrd="1" destOrd="0" presId="urn:microsoft.com/office/officeart/2009/3/layout/StepUpProcess"/>
    <dgm:cxn modelId="{162F0439-5952-435E-A4D0-344188C43105}" type="presParOf" srcId="{B4A5B51D-838F-4C98-ABDB-9838B705B1DD}" destId="{39F32D4A-EB96-47E2-86D2-9FFCFF680AB2}" srcOrd="2" destOrd="0" presId="urn:microsoft.com/office/officeart/2009/3/layout/StepUpProcess"/>
    <dgm:cxn modelId="{DFF25F36-F08B-46A1-8746-1F47833915FC}" type="presParOf" srcId="{4182F779-2104-447F-B671-1CD0930D42BC}" destId="{81D9A284-8D68-49FC-81DC-9E7C907ADF92}" srcOrd="3" destOrd="0" presId="urn:microsoft.com/office/officeart/2009/3/layout/StepUpProcess"/>
    <dgm:cxn modelId="{9E66EBAD-44F2-4BAE-BFF3-808534024A0C}" type="presParOf" srcId="{81D9A284-8D68-49FC-81DC-9E7C907ADF92}" destId="{11AB693D-2DEF-46FD-9D2D-38A961BF4F4F}" srcOrd="0" destOrd="0" presId="urn:microsoft.com/office/officeart/2009/3/layout/StepUpProcess"/>
    <dgm:cxn modelId="{D100BA3B-E871-4FF5-936F-BBA67044689F}" type="presParOf" srcId="{4182F779-2104-447F-B671-1CD0930D42BC}" destId="{D4670678-55FC-409F-A4F5-B9FC167FFAFF}" srcOrd="4" destOrd="0" presId="urn:microsoft.com/office/officeart/2009/3/layout/StepUpProcess"/>
    <dgm:cxn modelId="{2E52DAA1-0229-469E-8E29-E5230A8E0725}" type="presParOf" srcId="{D4670678-55FC-409F-A4F5-B9FC167FFAFF}" destId="{BC50B98D-CD84-4F5F-B34E-F0B325910E7B}" srcOrd="0" destOrd="0" presId="urn:microsoft.com/office/officeart/2009/3/layout/StepUpProcess"/>
    <dgm:cxn modelId="{6F3D02D5-41C9-4890-9646-6B5BBAB46DA0}" type="presParOf" srcId="{D4670678-55FC-409F-A4F5-B9FC167FFAFF}" destId="{9C28D665-50A7-462C-BD46-9186B1A3DC6F}" srcOrd="1" destOrd="0" presId="urn:microsoft.com/office/officeart/2009/3/layout/StepUpProcess"/>
  </dgm:cxnLst>
  <dgm:bg>
    <a:solidFill>
      <a:schemeClr val="accent5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63ABA6-064B-48BB-9104-4E6B66D37601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CBF403-C938-4667-AA08-1B1DD643E400}">
      <dgm:prSet custT="1"/>
      <dgm:spPr/>
      <dgm:t>
        <a:bodyPr/>
        <a:lstStyle/>
        <a:p>
          <a:pPr rtl="0"/>
          <a:r>
            <a:rPr lang="ru-RU" sz="1600" i="1" dirty="0" smtClean="0">
              <a:latin typeface="Segoe UI" panose="020B0502040204020203" pitchFamily="34" charset="0"/>
              <a:cs typeface="Segoe UI" panose="020B0502040204020203" pitchFamily="34" charset="0"/>
            </a:rPr>
            <a:t>Дети-сироты, дети, оставшиеся без попечения родителей, дети, находящиеся в трудной жизненной ситуации </a:t>
          </a:r>
          <a:endParaRPr lang="ru-RU" sz="1600" i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2794272-3D74-4AC7-BA65-6723EF107CD5}" type="parTrans" cxnId="{A7227F21-9101-4249-BBDB-10987EF79D31}">
      <dgm:prSet/>
      <dgm:spPr/>
      <dgm:t>
        <a:bodyPr/>
        <a:lstStyle/>
        <a:p>
          <a:endParaRPr lang="ru-RU"/>
        </a:p>
      </dgm:t>
    </dgm:pt>
    <dgm:pt modelId="{37E29AB7-59F1-4A74-9D28-9A77736836C0}" type="sibTrans" cxnId="{A7227F21-9101-4249-BBDB-10987EF79D31}">
      <dgm:prSet/>
      <dgm:spPr/>
      <dgm:t>
        <a:bodyPr/>
        <a:lstStyle/>
        <a:p>
          <a:endParaRPr lang="ru-RU"/>
        </a:p>
      </dgm:t>
    </dgm:pt>
    <dgm:pt modelId="{E40323C5-C157-462D-AAA0-A99E19721187}">
      <dgm:prSet custT="1"/>
      <dgm:spPr/>
      <dgm:t>
        <a:bodyPr/>
        <a:lstStyle/>
        <a:p>
          <a:pPr rtl="0"/>
          <a:r>
            <a:rPr lang="ru-RU" sz="1600" i="1" dirty="0" smtClean="0">
              <a:latin typeface="Segoe UI" panose="020B0502040204020203" pitchFamily="34" charset="0"/>
              <a:cs typeface="Segoe UI" panose="020B0502040204020203" pitchFamily="34" charset="0"/>
            </a:rPr>
            <a:t>Выпускники организаций для детей-сирот, не достигшие возраста 23 лет</a:t>
          </a:r>
          <a:br>
            <a:rPr lang="ru-RU" sz="1600" i="1" dirty="0" smtClean="0">
              <a:latin typeface="Segoe UI" panose="020B0502040204020203" pitchFamily="34" charset="0"/>
              <a:cs typeface="Segoe UI" panose="020B0502040204020203" pitchFamily="34" charset="0"/>
            </a:rPr>
          </a:br>
          <a:endParaRPr lang="ru-RU" sz="1600" i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E927DF9-519A-4498-ABE4-0B279C241022}" type="parTrans" cxnId="{2718DC34-2093-4137-960F-C89F53C4D598}">
      <dgm:prSet/>
      <dgm:spPr/>
      <dgm:t>
        <a:bodyPr/>
        <a:lstStyle/>
        <a:p>
          <a:endParaRPr lang="ru-RU"/>
        </a:p>
      </dgm:t>
    </dgm:pt>
    <dgm:pt modelId="{ABBFD2B5-EB46-4ACE-B56C-8F62C4AF33F4}" type="sibTrans" cxnId="{2718DC34-2093-4137-960F-C89F53C4D598}">
      <dgm:prSet/>
      <dgm:spPr/>
      <dgm:t>
        <a:bodyPr/>
        <a:lstStyle/>
        <a:p>
          <a:endParaRPr lang="ru-RU"/>
        </a:p>
      </dgm:t>
    </dgm:pt>
    <dgm:pt modelId="{D09D4D9F-EFC6-4859-872E-28E0E9AFFCB6}">
      <dgm:prSet custT="1"/>
      <dgm:spPr/>
      <dgm:t>
        <a:bodyPr/>
        <a:lstStyle/>
        <a:p>
          <a:pPr rtl="0"/>
          <a:r>
            <a:rPr lang="ru-RU" sz="1600" i="1" dirty="0" smtClean="0">
              <a:latin typeface="Segoe UI" panose="020B0502040204020203" pitchFamily="34" charset="0"/>
              <a:cs typeface="Segoe UI" panose="020B0502040204020203" pitchFamily="34" charset="0"/>
            </a:rPr>
            <a:t>Семьи в ТЖС и </a:t>
          </a:r>
          <a:r>
            <a:rPr lang="ru-RU" sz="1600" i="1" dirty="0" smtClean="0">
              <a:latin typeface="Segoe UI" panose="020B0502040204020203" pitchFamily="34" charset="0"/>
              <a:cs typeface="Segoe UI" panose="020B0502040204020203" pitchFamily="34" charset="0"/>
            </a:rPr>
            <a:t>СОП</a:t>
          </a:r>
          <a:r>
            <a:rPr lang="ru-RU" sz="2100" i="1" dirty="0" smtClean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ru-RU" sz="2100" i="1" dirty="0" smtClean="0">
              <a:latin typeface="Segoe UI" panose="020B0502040204020203" pitchFamily="34" charset="0"/>
              <a:cs typeface="Segoe UI" panose="020B0502040204020203" pitchFamily="34" charset="0"/>
            </a:rPr>
            <a:t/>
          </a:r>
          <a:br>
            <a:rPr lang="ru-RU" sz="2100" i="1" dirty="0" smtClean="0">
              <a:latin typeface="Segoe UI" panose="020B0502040204020203" pitchFamily="34" charset="0"/>
              <a:cs typeface="Segoe UI" panose="020B0502040204020203" pitchFamily="34" charset="0"/>
            </a:rPr>
          </a:br>
          <a:endParaRPr lang="ru-RU" sz="2100" i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AB46D1B-9744-4F98-BE70-59C8B4B1C107}" type="parTrans" cxnId="{FF888066-4622-44CE-B300-BF774BEF6603}">
      <dgm:prSet/>
      <dgm:spPr/>
      <dgm:t>
        <a:bodyPr/>
        <a:lstStyle/>
        <a:p>
          <a:endParaRPr lang="ru-RU"/>
        </a:p>
      </dgm:t>
    </dgm:pt>
    <dgm:pt modelId="{656A22A7-2C97-458A-BC4D-1F5AE60DE090}" type="sibTrans" cxnId="{FF888066-4622-44CE-B300-BF774BEF6603}">
      <dgm:prSet/>
      <dgm:spPr/>
      <dgm:t>
        <a:bodyPr/>
        <a:lstStyle/>
        <a:p>
          <a:endParaRPr lang="ru-RU"/>
        </a:p>
      </dgm:t>
    </dgm:pt>
    <dgm:pt modelId="{5EF6ABE9-EE2D-496D-B2F4-537E90BF2C78}">
      <dgm:prSet custT="1"/>
      <dgm:spPr/>
      <dgm:t>
        <a:bodyPr/>
        <a:lstStyle/>
        <a:p>
          <a:pPr rtl="0"/>
          <a:r>
            <a:rPr lang="ru-RU" sz="1600" i="1" dirty="0" smtClean="0">
              <a:latin typeface="Segoe UI" panose="020B0502040204020203" pitchFamily="34" charset="0"/>
              <a:cs typeface="Segoe UI" panose="020B0502040204020203" pitchFamily="34" charset="0"/>
            </a:rPr>
            <a:t>Родственники несовершеннолетних, находящихся на воспитании в организации</a:t>
          </a:r>
          <a:r>
            <a:rPr lang="ru-RU" sz="1600" dirty="0" smtClean="0"/>
            <a:t/>
          </a:r>
          <a:br>
            <a:rPr lang="ru-RU" sz="1600" dirty="0" smtClean="0"/>
          </a:br>
          <a:endParaRPr lang="ru-RU" sz="1600" dirty="0"/>
        </a:p>
      </dgm:t>
    </dgm:pt>
    <dgm:pt modelId="{23BEFD74-AC4A-4E35-998C-AE1EDFF03350}" type="parTrans" cxnId="{96E8C952-F9B4-4427-8149-B6E7650F7279}">
      <dgm:prSet/>
      <dgm:spPr/>
      <dgm:t>
        <a:bodyPr/>
        <a:lstStyle/>
        <a:p>
          <a:endParaRPr lang="ru-RU"/>
        </a:p>
      </dgm:t>
    </dgm:pt>
    <dgm:pt modelId="{427C1DE3-864E-444E-B998-CAFB887CCBC8}" type="sibTrans" cxnId="{96E8C952-F9B4-4427-8149-B6E7650F7279}">
      <dgm:prSet/>
      <dgm:spPr/>
      <dgm:t>
        <a:bodyPr/>
        <a:lstStyle/>
        <a:p>
          <a:endParaRPr lang="ru-RU"/>
        </a:p>
      </dgm:t>
    </dgm:pt>
    <dgm:pt modelId="{4035AC9D-1DD7-4D83-8283-577D8EDFF09B}">
      <dgm:prSet custT="1"/>
      <dgm:spPr/>
      <dgm:t>
        <a:bodyPr/>
        <a:lstStyle/>
        <a:p>
          <a:pPr rtl="0"/>
          <a:r>
            <a:rPr lang="ru-RU" sz="1600" i="1" dirty="0" smtClean="0">
              <a:latin typeface="Segoe UI" panose="020B0502040204020203" pitchFamily="34" charset="0"/>
              <a:cs typeface="Segoe UI" panose="020B0502040204020203" pitchFamily="34" charset="0"/>
            </a:rPr>
            <a:t>Кандидаты в приемные родители, усыновители, замещающие семьи</a:t>
          </a:r>
          <a:endParaRPr lang="ru-RU" sz="1600" i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78A62EA-5E21-4524-96D0-E96CA73DB4D8}" type="parTrans" cxnId="{260CFE31-19FF-45E0-87F1-80695B4B3BC0}">
      <dgm:prSet/>
      <dgm:spPr/>
      <dgm:t>
        <a:bodyPr/>
        <a:lstStyle/>
        <a:p>
          <a:endParaRPr lang="ru-RU"/>
        </a:p>
      </dgm:t>
    </dgm:pt>
    <dgm:pt modelId="{D725261F-62CA-4E27-8009-9D58F522CFF6}" type="sibTrans" cxnId="{260CFE31-19FF-45E0-87F1-80695B4B3BC0}">
      <dgm:prSet/>
      <dgm:spPr/>
      <dgm:t>
        <a:bodyPr/>
        <a:lstStyle/>
        <a:p>
          <a:endParaRPr lang="ru-RU"/>
        </a:p>
      </dgm:t>
    </dgm:pt>
    <dgm:pt modelId="{9282F4EE-DFCF-4489-BE9F-67BB3F107713}" type="pres">
      <dgm:prSet presAssocID="{1463ABA6-064B-48BB-9104-4E6B66D37601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5CFD05-820D-43AA-B495-5D70957CDBE6}" type="pres">
      <dgm:prSet presAssocID="{E3CBF403-C938-4667-AA08-1B1DD643E400}" presName="circ1" presStyleLbl="vennNode1" presStyleIdx="0" presStyleCnt="5" custLinFactNeighborX="-244" custLinFactNeighborY="-6262"/>
      <dgm:spPr>
        <a:solidFill>
          <a:schemeClr val="accent4">
            <a:lumMod val="50000"/>
            <a:alpha val="5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299CCC9B-95FD-4A26-AFB2-7388CC84CC81}" type="pres">
      <dgm:prSet presAssocID="{E3CBF403-C938-4667-AA08-1B1DD643E400}" presName="circ1Tx" presStyleLbl="revTx" presStyleIdx="0" presStyleCnt="0" custScaleX="199799" custLinFactNeighborX="1605" custLinFactNeighborY="114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BD4FF3-1D74-4C3E-B284-0A749BB7DBA2}" type="pres">
      <dgm:prSet presAssocID="{E40323C5-C157-462D-AAA0-A99E19721187}" presName="circ2" presStyleLbl="vennNode1" presStyleIdx="1" presStyleCnt="5"/>
      <dgm:spPr>
        <a:solidFill>
          <a:srgbClr val="7030A0">
            <a:alpha val="50000"/>
          </a:srgbClr>
        </a:solidFill>
        <a:ln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72BEBDD6-E9B8-4991-A16A-1E703270C35B}" type="pres">
      <dgm:prSet presAssocID="{E40323C5-C157-462D-AAA0-A99E19721187}" presName="circ2Tx" presStyleLbl="revTx" presStyleIdx="0" presStyleCnt="0" custScaleX="173983" custLinFactNeighborX="57183" custLinFactNeighborY="84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9E090B-7D56-45F7-BE2F-903EAF4A118A}" type="pres">
      <dgm:prSet presAssocID="{D09D4D9F-EFC6-4859-872E-28E0E9AFFCB6}" presName="circ3" presStyleLbl="vennNode1" presStyleIdx="2" presStyleCnt="5"/>
      <dgm:spPr>
        <a:solidFill>
          <a:srgbClr val="00B0F0">
            <a:alpha val="50000"/>
          </a:srgbClr>
        </a:solidFill>
        <a:ln>
          <a:solidFill>
            <a:srgbClr val="00B0F0"/>
          </a:solidFill>
        </a:ln>
      </dgm:spPr>
      <dgm:t>
        <a:bodyPr/>
        <a:lstStyle/>
        <a:p>
          <a:endParaRPr lang="ru-RU"/>
        </a:p>
      </dgm:t>
    </dgm:pt>
    <dgm:pt modelId="{EC55FFBF-DA42-4E2D-8E7E-C36E3485F1DB}" type="pres">
      <dgm:prSet presAssocID="{D09D4D9F-EFC6-4859-872E-28E0E9AFFCB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0C2EFF-58B8-4167-94C0-579185CCC9B6}" type="pres">
      <dgm:prSet presAssocID="{5EF6ABE9-EE2D-496D-B2F4-537E90BF2C78}" presName="circ4" presStyleLbl="vennNode1" presStyleIdx="3" presStyleCnt="5"/>
      <dgm:spPr>
        <a:solidFill>
          <a:srgbClr val="FFC000">
            <a:alpha val="50000"/>
          </a:srgbClr>
        </a:solidFill>
        <a:ln>
          <a:solidFill>
            <a:srgbClr val="FFC000"/>
          </a:solidFill>
        </a:ln>
      </dgm:spPr>
      <dgm:t>
        <a:bodyPr/>
        <a:lstStyle/>
        <a:p>
          <a:endParaRPr lang="ru-RU"/>
        </a:p>
      </dgm:t>
    </dgm:pt>
    <dgm:pt modelId="{AFF1E76C-6919-4F73-9028-BE3578056306}" type="pres">
      <dgm:prSet presAssocID="{5EF6ABE9-EE2D-496D-B2F4-537E90BF2C78}" presName="circ4Tx" presStyleLbl="revTx" presStyleIdx="0" presStyleCnt="0" custScaleX="215075" custLinFactNeighborX="-32257" custLinFactNeighborY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348992-8867-49B5-B71B-7FC76B69B148}" type="pres">
      <dgm:prSet presAssocID="{4035AC9D-1DD7-4D83-8283-577D8EDFF09B}" presName="circ5" presStyleLbl="vennNode1" presStyleIdx="4" presStyleCnt="5"/>
      <dgm:spPr>
        <a:solidFill>
          <a:srgbClr val="C00000">
            <a:alpha val="50000"/>
          </a:srgbClr>
        </a:solidFill>
        <a:ln>
          <a:solidFill>
            <a:srgbClr val="C00000"/>
          </a:solidFill>
        </a:ln>
      </dgm:spPr>
      <dgm:t>
        <a:bodyPr/>
        <a:lstStyle/>
        <a:p>
          <a:endParaRPr lang="ru-RU"/>
        </a:p>
      </dgm:t>
    </dgm:pt>
    <dgm:pt modelId="{CEE17408-6087-490A-8FCF-13D2F02FEC8A}" type="pres">
      <dgm:prSet presAssocID="{4035AC9D-1DD7-4D83-8283-577D8EDFF09B}" presName="circ5Tx" presStyleLbl="revTx" presStyleIdx="0" presStyleCnt="0" custScaleX="174962" custLinFactNeighborX="-34836" custLinFactNeighborY="18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41C3F4-516C-47FD-BA73-C4CA7F58AA20}" type="presOf" srcId="{1463ABA6-064B-48BB-9104-4E6B66D37601}" destId="{9282F4EE-DFCF-4489-BE9F-67BB3F107713}" srcOrd="0" destOrd="0" presId="urn:microsoft.com/office/officeart/2005/8/layout/venn1"/>
    <dgm:cxn modelId="{96E8C952-F9B4-4427-8149-B6E7650F7279}" srcId="{1463ABA6-064B-48BB-9104-4E6B66D37601}" destId="{5EF6ABE9-EE2D-496D-B2F4-537E90BF2C78}" srcOrd="3" destOrd="0" parTransId="{23BEFD74-AC4A-4E35-998C-AE1EDFF03350}" sibTransId="{427C1DE3-864E-444E-B998-CAFB887CCBC8}"/>
    <dgm:cxn modelId="{260CFE31-19FF-45E0-87F1-80695B4B3BC0}" srcId="{1463ABA6-064B-48BB-9104-4E6B66D37601}" destId="{4035AC9D-1DD7-4D83-8283-577D8EDFF09B}" srcOrd="4" destOrd="0" parTransId="{478A62EA-5E21-4524-96D0-E96CA73DB4D8}" sibTransId="{D725261F-62CA-4E27-8009-9D58F522CFF6}"/>
    <dgm:cxn modelId="{5C910712-7B45-40ED-815D-10097D2DD799}" type="presOf" srcId="{E3CBF403-C938-4667-AA08-1B1DD643E400}" destId="{299CCC9B-95FD-4A26-AFB2-7388CC84CC81}" srcOrd="0" destOrd="0" presId="urn:microsoft.com/office/officeart/2005/8/layout/venn1"/>
    <dgm:cxn modelId="{1A13F786-031B-448B-A129-22DB0280F5C9}" type="presOf" srcId="{5EF6ABE9-EE2D-496D-B2F4-537E90BF2C78}" destId="{AFF1E76C-6919-4F73-9028-BE3578056306}" srcOrd="0" destOrd="0" presId="urn:microsoft.com/office/officeart/2005/8/layout/venn1"/>
    <dgm:cxn modelId="{FF888066-4622-44CE-B300-BF774BEF6603}" srcId="{1463ABA6-064B-48BB-9104-4E6B66D37601}" destId="{D09D4D9F-EFC6-4859-872E-28E0E9AFFCB6}" srcOrd="2" destOrd="0" parTransId="{BAB46D1B-9744-4F98-BE70-59C8B4B1C107}" sibTransId="{656A22A7-2C97-458A-BC4D-1F5AE60DE090}"/>
    <dgm:cxn modelId="{E0F5B0D4-A409-4835-AAEF-32FA692174AE}" type="presOf" srcId="{D09D4D9F-EFC6-4859-872E-28E0E9AFFCB6}" destId="{EC55FFBF-DA42-4E2D-8E7E-C36E3485F1DB}" srcOrd="0" destOrd="0" presId="urn:microsoft.com/office/officeart/2005/8/layout/venn1"/>
    <dgm:cxn modelId="{2CB00175-494F-4543-B1FC-E2A83AC94D59}" type="presOf" srcId="{4035AC9D-1DD7-4D83-8283-577D8EDFF09B}" destId="{CEE17408-6087-490A-8FCF-13D2F02FEC8A}" srcOrd="0" destOrd="0" presId="urn:microsoft.com/office/officeart/2005/8/layout/venn1"/>
    <dgm:cxn modelId="{E1883397-F413-48FB-A75E-911EE83C949B}" type="presOf" srcId="{E40323C5-C157-462D-AAA0-A99E19721187}" destId="{72BEBDD6-E9B8-4991-A16A-1E703270C35B}" srcOrd="0" destOrd="0" presId="urn:microsoft.com/office/officeart/2005/8/layout/venn1"/>
    <dgm:cxn modelId="{A7227F21-9101-4249-BBDB-10987EF79D31}" srcId="{1463ABA6-064B-48BB-9104-4E6B66D37601}" destId="{E3CBF403-C938-4667-AA08-1B1DD643E400}" srcOrd="0" destOrd="0" parTransId="{22794272-3D74-4AC7-BA65-6723EF107CD5}" sibTransId="{37E29AB7-59F1-4A74-9D28-9A77736836C0}"/>
    <dgm:cxn modelId="{2718DC34-2093-4137-960F-C89F53C4D598}" srcId="{1463ABA6-064B-48BB-9104-4E6B66D37601}" destId="{E40323C5-C157-462D-AAA0-A99E19721187}" srcOrd="1" destOrd="0" parTransId="{7E927DF9-519A-4498-ABE4-0B279C241022}" sibTransId="{ABBFD2B5-EB46-4ACE-B56C-8F62C4AF33F4}"/>
    <dgm:cxn modelId="{90121914-216A-4453-8451-AEC5B7821D04}" type="presParOf" srcId="{9282F4EE-DFCF-4489-BE9F-67BB3F107713}" destId="{FC5CFD05-820D-43AA-B495-5D70957CDBE6}" srcOrd="0" destOrd="0" presId="urn:microsoft.com/office/officeart/2005/8/layout/venn1"/>
    <dgm:cxn modelId="{E8C57156-4ED7-4389-B51A-F0E33AEF989F}" type="presParOf" srcId="{9282F4EE-DFCF-4489-BE9F-67BB3F107713}" destId="{299CCC9B-95FD-4A26-AFB2-7388CC84CC81}" srcOrd="1" destOrd="0" presId="urn:microsoft.com/office/officeart/2005/8/layout/venn1"/>
    <dgm:cxn modelId="{86B95F99-1CAA-44E9-91C4-C3B2EBB6FB09}" type="presParOf" srcId="{9282F4EE-DFCF-4489-BE9F-67BB3F107713}" destId="{B9BD4FF3-1D74-4C3E-B284-0A749BB7DBA2}" srcOrd="2" destOrd="0" presId="urn:microsoft.com/office/officeart/2005/8/layout/venn1"/>
    <dgm:cxn modelId="{911B3BAD-4D33-4C01-A383-D6C7CCD8131D}" type="presParOf" srcId="{9282F4EE-DFCF-4489-BE9F-67BB3F107713}" destId="{72BEBDD6-E9B8-4991-A16A-1E703270C35B}" srcOrd="3" destOrd="0" presId="urn:microsoft.com/office/officeart/2005/8/layout/venn1"/>
    <dgm:cxn modelId="{57BBF5B2-24EB-4EB9-B38A-5B6C8A87370E}" type="presParOf" srcId="{9282F4EE-DFCF-4489-BE9F-67BB3F107713}" destId="{D99E090B-7D56-45F7-BE2F-903EAF4A118A}" srcOrd="4" destOrd="0" presId="urn:microsoft.com/office/officeart/2005/8/layout/venn1"/>
    <dgm:cxn modelId="{9785CB26-CEDA-4DAA-B9C7-B8E83FB92D51}" type="presParOf" srcId="{9282F4EE-DFCF-4489-BE9F-67BB3F107713}" destId="{EC55FFBF-DA42-4E2D-8E7E-C36E3485F1DB}" srcOrd="5" destOrd="0" presId="urn:microsoft.com/office/officeart/2005/8/layout/venn1"/>
    <dgm:cxn modelId="{15CF984D-C259-4B9D-A3BA-93BFA00326ED}" type="presParOf" srcId="{9282F4EE-DFCF-4489-BE9F-67BB3F107713}" destId="{3C0C2EFF-58B8-4167-94C0-579185CCC9B6}" srcOrd="6" destOrd="0" presId="urn:microsoft.com/office/officeart/2005/8/layout/venn1"/>
    <dgm:cxn modelId="{D00D2A50-13BF-490A-B536-90FA3F11E7BF}" type="presParOf" srcId="{9282F4EE-DFCF-4489-BE9F-67BB3F107713}" destId="{AFF1E76C-6919-4F73-9028-BE3578056306}" srcOrd="7" destOrd="0" presId="urn:microsoft.com/office/officeart/2005/8/layout/venn1"/>
    <dgm:cxn modelId="{F09EF738-D45F-418D-BF2E-6F1CE3E3B5E5}" type="presParOf" srcId="{9282F4EE-DFCF-4489-BE9F-67BB3F107713}" destId="{B4348992-8867-49B5-B71B-7FC76B69B148}" srcOrd="8" destOrd="0" presId="urn:microsoft.com/office/officeart/2005/8/layout/venn1"/>
    <dgm:cxn modelId="{CB88D9D2-4948-4716-BC70-9371BD95F184}" type="presParOf" srcId="{9282F4EE-DFCF-4489-BE9F-67BB3F107713}" destId="{CEE17408-6087-490A-8FCF-13D2F02FEC8A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6BCBEF7-9FAA-457C-87F1-A3A127D108DA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6ABDB28-F31D-4083-B6B0-AE870A1DD3E7}">
      <dgm:prSet phldrT="[Текст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b="1" i="1" dirty="0" smtClean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rPr>
            <a:t>Право ребенка жить и воспитываться в семье </a:t>
          </a:r>
          <a:endParaRPr lang="ru-RU" b="1" i="1" dirty="0">
            <a:solidFill>
              <a:srgbClr val="FF0000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D0114B8-8FAA-41F9-B838-34EE4954577E}" type="parTrans" cxnId="{A5FCC633-2043-48C5-86B1-EDDAEC35039B}">
      <dgm:prSet/>
      <dgm:spPr/>
      <dgm:t>
        <a:bodyPr/>
        <a:lstStyle/>
        <a:p>
          <a:endParaRPr lang="ru-RU"/>
        </a:p>
      </dgm:t>
    </dgm:pt>
    <dgm:pt modelId="{1ED3E094-4EB9-4CA1-9330-825DBD1CCEF9}" type="sibTrans" cxnId="{A5FCC633-2043-48C5-86B1-EDDAEC35039B}">
      <dgm:prSet/>
      <dgm:spPr/>
      <dgm:t>
        <a:bodyPr/>
        <a:lstStyle/>
        <a:p>
          <a:endParaRPr lang="ru-RU"/>
        </a:p>
      </dgm:t>
    </dgm:pt>
    <dgm:pt modelId="{AB10BA38-1CA9-4262-94A4-8C745DB2C9C0}">
      <dgm:prSet phldrT="[Текст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b="1" i="1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Принятие мер по устройству детей в замещающую семью</a:t>
          </a:r>
          <a:endParaRPr lang="ru-RU" b="1" i="1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6EC1397-18F9-4249-84E8-D3D214DFDCBB}" type="parTrans" cxnId="{A253CB8F-BF82-4074-A2D1-6717C0A9461C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A35D0F66-D180-482F-9582-D567B02D4AFA}" type="sibTrans" cxnId="{A253CB8F-BF82-4074-A2D1-6717C0A9461C}">
      <dgm:prSet/>
      <dgm:spPr/>
      <dgm:t>
        <a:bodyPr/>
        <a:lstStyle/>
        <a:p>
          <a:endParaRPr lang="ru-RU"/>
        </a:p>
      </dgm:t>
    </dgm:pt>
    <dgm:pt modelId="{04608F5D-8815-4E86-B545-236FF9675969}">
      <dgm:prSet phldrT="[Текст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b="1" i="1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Поддержание или восстановление связей с кровной семьей, родственниками</a:t>
          </a:r>
          <a:endParaRPr lang="ru-RU" b="1" i="1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E4C68CE-E417-426A-8D01-7324F3D0F5C4}" type="parTrans" cxnId="{F700BC30-5CA0-4ED9-A2C4-FB6DE8E5FBBB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0E6EFC04-3623-4949-A1CB-8281D7E052E9}" type="sibTrans" cxnId="{F700BC30-5CA0-4ED9-A2C4-FB6DE8E5FBBB}">
      <dgm:prSet/>
      <dgm:spPr/>
      <dgm:t>
        <a:bodyPr/>
        <a:lstStyle/>
        <a:p>
          <a:endParaRPr lang="ru-RU"/>
        </a:p>
      </dgm:t>
    </dgm:pt>
    <dgm:pt modelId="{0F74AA14-BAB6-4F04-81F8-377FF3219351}">
      <dgm:prSet phldrT="[Текст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b="1" i="1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Создание условий в учреждении, приближенных к семейным</a:t>
          </a:r>
          <a:endParaRPr lang="ru-RU" b="1" i="1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565307C-7C65-4CDE-AE1A-C9437B221741}" type="parTrans" cxnId="{B069C593-65EA-42E7-9184-CFB9157BF219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66DC004A-824E-459A-9AB0-EE881FD68FF4}" type="sibTrans" cxnId="{B069C593-65EA-42E7-9184-CFB9157BF219}">
      <dgm:prSet/>
      <dgm:spPr/>
      <dgm:t>
        <a:bodyPr/>
        <a:lstStyle/>
        <a:p>
          <a:endParaRPr lang="ru-RU"/>
        </a:p>
      </dgm:t>
    </dgm:pt>
    <dgm:pt modelId="{3E614FCA-8E3A-4531-A620-3B933FBD87EE}" type="pres">
      <dgm:prSet presAssocID="{F6BCBEF7-9FAA-457C-87F1-A3A127D108D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33D56A1-655A-4DFD-B199-157F102F1113}" type="pres">
      <dgm:prSet presAssocID="{26ABDB28-F31D-4083-B6B0-AE870A1DD3E7}" presName="singleCycle" presStyleCnt="0"/>
      <dgm:spPr/>
    </dgm:pt>
    <dgm:pt modelId="{9B6D72A3-F6E9-447D-9151-EAAD0DB70E60}" type="pres">
      <dgm:prSet presAssocID="{26ABDB28-F31D-4083-B6B0-AE870A1DD3E7}" presName="singleCenter" presStyleLbl="node1" presStyleIdx="0" presStyleCnt="4" custScaleX="211111" custLinFactNeighborX="816" custLinFactNeighborY="-16064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00DD1EAA-D7B7-4EC9-A5B8-F468459E820D}" type="pres">
      <dgm:prSet presAssocID="{46EC1397-18F9-4249-84E8-D3D214DFDCBB}" presName="Name56" presStyleLbl="parChTrans1D2" presStyleIdx="0" presStyleCnt="3"/>
      <dgm:spPr/>
      <dgm:t>
        <a:bodyPr/>
        <a:lstStyle/>
        <a:p>
          <a:endParaRPr lang="ru-RU"/>
        </a:p>
      </dgm:t>
    </dgm:pt>
    <dgm:pt modelId="{1A802967-8D17-4D7B-BD77-3439279A13F9}" type="pres">
      <dgm:prSet presAssocID="{AB10BA38-1CA9-4262-94A4-8C745DB2C9C0}" presName="text0" presStyleLbl="node1" presStyleIdx="1" presStyleCnt="4" custScaleX="458298" custRadScaleRad="104803" custRadScaleInc="14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E95640-BFE2-4262-B7DC-BE419DE25ACA}" type="pres">
      <dgm:prSet presAssocID="{5E4C68CE-E417-426A-8D01-7324F3D0F5C4}" presName="Name56" presStyleLbl="parChTrans1D2" presStyleIdx="1" presStyleCnt="3"/>
      <dgm:spPr/>
      <dgm:t>
        <a:bodyPr/>
        <a:lstStyle/>
        <a:p>
          <a:endParaRPr lang="ru-RU"/>
        </a:p>
      </dgm:t>
    </dgm:pt>
    <dgm:pt modelId="{8A2E506D-0135-4F3E-BDB8-F61092FA4C0F}" type="pres">
      <dgm:prSet presAssocID="{04608F5D-8815-4E86-B545-236FF9675969}" presName="text0" presStyleLbl="node1" presStyleIdx="2" presStyleCnt="4" custScaleX="561522" custRadScaleRad="157745" custRadScaleInc="-239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718C03-FA1D-461E-B662-6B6755B347E5}" type="pres">
      <dgm:prSet presAssocID="{E565307C-7C65-4CDE-AE1A-C9437B221741}" presName="Name56" presStyleLbl="parChTrans1D2" presStyleIdx="2" presStyleCnt="3"/>
      <dgm:spPr/>
      <dgm:t>
        <a:bodyPr/>
        <a:lstStyle/>
        <a:p>
          <a:endParaRPr lang="ru-RU"/>
        </a:p>
      </dgm:t>
    </dgm:pt>
    <dgm:pt modelId="{7A6C36A4-0B02-469E-9C14-F80EDDEA9152}" type="pres">
      <dgm:prSet presAssocID="{0F74AA14-BAB6-4F04-81F8-377FF3219351}" presName="text0" presStyleLbl="node1" presStyleIdx="3" presStyleCnt="4" custScaleX="542038" custRadScaleRad="156268" custRadScaleInc="229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69C593-65EA-42E7-9184-CFB9157BF219}" srcId="{26ABDB28-F31D-4083-B6B0-AE870A1DD3E7}" destId="{0F74AA14-BAB6-4F04-81F8-377FF3219351}" srcOrd="2" destOrd="0" parTransId="{E565307C-7C65-4CDE-AE1A-C9437B221741}" sibTransId="{66DC004A-824E-459A-9AB0-EE881FD68FF4}"/>
    <dgm:cxn modelId="{231E4E2F-745F-4A55-BF1C-C92040878C2D}" type="presOf" srcId="{26ABDB28-F31D-4083-B6B0-AE870A1DD3E7}" destId="{9B6D72A3-F6E9-447D-9151-EAAD0DB70E60}" srcOrd="0" destOrd="0" presId="urn:microsoft.com/office/officeart/2008/layout/RadialCluster"/>
    <dgm:cxn modelId="{9EC96F3D-B7FE-4064-80A8-2BFF55886F80}" type="presOf" srcId="{F6BCBEF7-9FAA-457C-87F1-A3A127D108DA}" destId="{3E614FCA-8E3A-4531-A620-3B933FBD87EE}" srcOrd="0" destOrd="0" presId="urn:microsoft.com/office/officeart/2008/layout/RadialCluster"/>
    <dgm:cxn modelId="{A253CB8F-BF82-4074-A2D1-6717C0A9461C}" srcId="{26ABDB28-F31D-4083-B6B0-AE870A1DD3E7}" destId="{AB10BA38-1CA9-4262-94A4-8C745DB2C9C0}" srcOrd="0" destOrd="0" parTransId="{46EC1397-18F9-4249-84E8-D3D214DFDCBB}" sibTransId="{A35D0F66-D180-482F-9582-D567B02D4AFA}"/>
    <dgm:cxn modelId="{11CD8D03-FA07-4824-B6F3-7A652E461D9C}" type="presOf" srcId="{AB10BA38-1CA9-4262-94A4-8C745DB2C9C0}" destId="{1A802967-8D17-4D7B-BD77-3439279A13F9}" srcOrd="0" destOrd="0" presId="urn:microsoft.com/office/officeart/2008/layout/RadialCluster"/>
    <dgm:cxn modelId="{51D4B4A5-0732-4338-8425-600146C7B976}" type="presOf" srcId="{04608F5D-8815-4E86-B545-236FF9675969}" destId="{8A2E506D-0135-4F3E-BDB8-F61092FA4C0F}" srcOrd="0" destOrd="0" presId="urn:microsoft.com/office/officeart/2008/layout/RadialCluster"/>
    <dgm:cxn modelId="{253A04D9-0CE9-49D7-8965-6CB20B6CD903}" type="presOf" srcId="{5E4C68CE-E417-426A-8D01-7324F3D0F5C4}" destId="{2AE95640-BFE2-4262-B7DC-BE419DE25ACA}" srcOrd="0" destOrd="0" presId="urn:microsoft.com/office/officeart/2008/layout/RadialCluster"/>
    <dgm:cxn modelId="{F700BC30-5CA0-4ED9-A2C4-FB6DE8E5FBBB}" srcId="{26ABDB28-F31D-4083-B6B0-AE870A1DD3E7}" destId="{04608F5D-8815-4E86-B545-236FF9675969}" srcOrd="1" destOrd="0" parTransId="{5E4C68CE-E417-426A-8D01-7324F3D0F5C4}" sibTransId="{0E6EFC04-3623-4949-A1CB-8281D7E052E9}"/>
    <dgm:cxn modelId="{A5FCC633-2043-48C5-86B1-EDDAEC35039B}" srcId="{F6BCBEF7-9FAA-457C-87F1-A3A127D108DA}" destId="{26ABDB28-F31D-4083-B6B0-AE870A1DD3E7}" srcOrd="0" destOrd="0" parTransId="{9D0114B8-8FAA-41F9-B838-34EE4954577E}" sibTransId="{1ED3E094-4EB9-4CA1-9330-825DBD1CCEF9}"/>
    <dgm:cxn modelId="{A35FEDD2-6229-4CEF-B0C4-AC3B9A5A7A8F}" type="presOf" srcId="{0F74AA14-BAB6-4F04-81F8-377FF3219351}" destId="{7A6C36A4-0B02-469E-9C14-F80EDDEA9152}" srcOrd="0" destOrd="0" presId="urn:microsoft.com/office/officeart/2008/layout/RadialCluster"/>
    <dgm:cxn modelId="{FB6A61CC-8C3F-4FCA-BBFE-FF0A6C79700A}" type="presOf" srcId="{46EC1397-18F9-4249-84E8-D3D214DFDCBB}" destId="{00DD1EAA-D7B7-4EC9-A5B8-F468459E820D}" srcOrd="0" destOrd="0" presId="urn:microsoft.com/office/officeart/2008/layout/RadialCluster"/>
    <dgm:cxn modelId="{22929CF8-CE62-457A-929C-C86272AD9694}" type="presOf" srcId="{E565307C-7C65-4CDE-AE1A-C9437B221741}" destId="{A8718C03-FA1D-461E-B662-6B6755B347E5}" srcOrd="0" destOrd="0" presId="urn:microsoft.com/office/officeart/2008/layout/RadialCluster"/>
    <dgm:cxn modelId="{F9E40812-79B2-44D1-9113-8AD5CF295114}" type="presParOf" srcId="{3E614FCA-8E3A-4531-A620-3B933FBD87EE}" destId="{B33D56A1-655A-4DFD-B199-157F102F1113}" srcOrd="0" destOrd="0" presId="urn:microsoft.com/office/officeart/2008/layout/RadialCluster"/>
    <dgm:cxn modelId="{05B68992-833F-41AF-895B-56C2D5207F1C}" type="presParOf" srcId="{B33D56A1-655A-4DFD-B199-157F102F1113}" destId="{9B6D72A3-F6E9-447D-9151-EAAD0DB70E60}" srcOrd="0" destOrd="0" presId="urn:microsoft.com/office/officeart/2008/layout/RadialCluster"/>
    <dgm:cxn modelId="{7BFFAE9C-C6D9-4F16-9EF5-E8A8A79FDA93}" type="presParOf" srcId="{B33D56A1-655A-4DFD-B199-157F102F1113}" destId="{00DD1EAA-D7B7-4EC9-A5B8-F468459E820D}" srcOrd="1" destOrd="0" presId="urn:microsoft.com/office/officeart/2008/layout/RadialCluster"/>
    <dgm:cxn modelId="{36DCE0D5-CB6A-4AB1-A956-0C169EA6CBD7}" type="presParOf" srcId="{B33D56A1-655A-4DFD-B199-157F102F1113}" destId="{1A802967-8D17-4D7B-BD77-3439279A13F9}" srcOrd="2" destOrd="0" presId="urn:microsoft.com/office/officeart/2008/layout/RadialCluster"/>
    <dgm:cxn modelId="{960AF252-9AE3-4255-8F54-038B78A6DF33}" type="presParOf" srcId="{B33D56A1-655A-4DFD-B199-157F102F1113}" destId="{2AE95640-BFE2-4262-B7DC-BE419DE25ACA}" srcOrd="3" destOrd="0" presId="urn:microsoft.com/office/officeart/2008/layout/RadialCluster"/>
    <dgm:cxn modelId="{1F2D019C-D3DF-4791-B991-F8B571E08CA0}" type="presParOf" srcId="{B33D56A1-655A-4DFD-B199-157F102F1113}" destId="{8A2E506D-0135-4F3E-BDB8-F61092FA4C0F}" srcOrd="4" destOrd="0" presId="urn:microsoft.com/office/officeart/2008/layout/RadialCluster"/>
    <dgm:cxn modelId="{609A5D67-365A-43A3-8DDE-7E14A147A389}" type="presParOf" srcId="{B33D56A1-655A-4DFD-B199-157F102F1113}" destId="{A8718C03-FA1D-461E-B662-6B6755B347E5}" srcOrd="5" destOrd="0" presId="urn:microsoft.com/office/officeart/2008/layout/RadialCluster"/>
    <dgm:cxn modelId="{61DAA205-C41F-47D0-AB1D-504790A334A1}" type="presParOf" srcId="{B33D56A1-655A-4DFD-B199-157F102F1113}" destId="{7A6C36A4-0B02-469E-9C14-F80EDDEA9152}" srcOrd="6" destOrd="0" presId="urn:microsoft.com/office/officeart/2008/layout/RadialCluster"/>
  </dgm:cxnLst>
  <dgm:bg>
    <a:solidFill>
      <a:schemeClr val="accent5">
        <a:lumMod val="20000"/>
        <a:lumOff val="80000"/>
      </a:schemeClr>
    </a:solidFill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9ECAC7-916D-4C17-BE7C-E76E7B88DC84}">
      <dsp:nvSpPr>
        <dsp:cNvPr id="0" name=""/>
        <dsp:cNvSpPr/>
      </dsp:nvSpPr>
      <dsp:spPr>
        <a:xfrm>
          <a:off x="2129061" y="1560367"/>
          <a:ext cx="1397856" cy="246479"/>
        </a:xfrm>
        <a:custGeom>
          <a:avLst/>
          <a:gdLst/>
          <a:ahLst/>
          <a:cxnLst/>
          <a:rect l="0" t="0" r="0" b="0"/>
          <a:pathLst>
            <a:path>
              <a:moveTo>
                <a:pt x="0" y="246479"/>
              </a:moveTo>
              <a:lnTo>
                <a:pt x="1397856" y="246479"/>
              </a:lnTo>
              <a:lnTo>
                <a:pt x="139785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1FFE70-C129-4787-8D1C-EBFA2B2EFBE5}">
      <dsp:nvSpPr>
        <dsp:cNvPr id="0" name=""/>
        <dsp:cNvSpPr/>
      </dsp:nvSpPr>
      <dsp:spPr>
        <a:xfrm>
          <a:off x="2129061" y="1806846"/>
          <a:ext cx="2921814" cy="1005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41689" y="0"/>
              </a:lnTo>
              <a:lnTo>
                <a:pt x="2741689" y="1005366"/>
              </a:lnTo>
              <a:lnTo>
                <a:pt x="2921814" y="100536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D669C7-BBDB-4FFB-B411-F856C31A8F3E}">
      <dsp:nvSpPr>
        <dsp:cNvPr id="0" name=""/>
        <dsp:cNvSpPr/>
      </dsp:nvSpPr>
      <dsp:spPr>
        <a:xfrm>
          <a:off x="2129061" y="1663457"/>
          <a:ext cx="2988442" cy="143388"/>
        </a:xfrm>
        <a:custGeom>
          <a:avLst/>
          <a:gdLst/>
          <a:ahLst/>
          <a:cxnLst/>
          <a:rect l="0" t="0" r="0" b="0"/>
          <a:pathLst>
            <a:path>
              <a:moveTo>
                <a:pt x="0" y="143388"/>
              </a:moveTo>
              <a:lnTo>
                <a:pt x="2808317" y="143388"/>
              </a:lnTo>
              <a:lnTo>
                <a:pt x="2808317" y="0"/>
              </a:lnTo>
              <a:lnTo>
                <a:pt x="298844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A9E3C4-69B4-4D14-8DB5-79EC5E6D22F0}">
      <dsp:nvSpPr>
        <dsp:cNvPr id="0" name=""/>
        <dsp:cNvSpPr/>
      </dsp:nvSpPr>
      <dsp:spPr>
        <a:xfrm>
          <a:off x="2129061" y="602131"/>
          <a:ext cx="2921814" cy="1204715"/>
        </a:xfrm>
        <a:custGeom>
          <a:avLst/>
          <a:gdLst/>
          <a:ahLst/>
          <a:cxnLst/>
          <a:rect l="0" t="0" r="0" b="0"/>
          <a:pathLst>
            <a:path>
              <a:moveTo>
                <a:pt x="0" y="1204715"/>
              </a:moveTo>
              <a:lnTo>
                <a:pt x="2741689" y="1204715"/>
              </a:lnTo>
              <a:lnTo>
                <a:pt x="2741689" y="0"/>
              </a:lnTo>
              <a:lnTo>
                <a:pt x="292181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675016-3677-41EB-B8A4-844302B00C99}">
      <dsp:nvSpPr>
        <dsp:cNvPr id="0" name=""/>
        <dsp:cNvSpPr/>
      </dsp:nvSpPr>
      <dsp:spPr>
        <a:xfrm>
          <a:off x="0" y="1255874"/>
          <a:ext cx="2129061" cy="11019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Министерство социальной политики КО</a:t>
          </a:r>
          <a:endParaRPr lang="ru-RU" sz="2400" b="1" kern="1200" dirty="0"/>
        </a:p>
      </dsp:txBody>
      <dsp:txXfrm>
        <a:off x="0" y="1255874"/>
        <a:ext cx="2129061" cy="1101944"/>
      </dsp:txXfrm>
    </dsp:sp>
    <dsp:sp modelId="{E32739C6-BC6D-4601-A42F-67BCC6EC0489}">
      <dsp:nvSpPr>
        <dsp:cNvPr id="0" name=""/>
        <dsp:cNvSpPr/>
      </dsp:nvSpPr>
      <dsp:spPr>
        <a:xfrm>
          <a:off x="5050876" y="139985"/>
          <a:ext cx="3036280" cy="9242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Стационарные учреждения социального обслуживания для детей</a:t>
          </a:r>
          <a:endParaRPr lang="ru-RU" sz="1800" b="1" kern="1200" dirty="0"/>
        </a:p>
      </dsp:txBody>
      <dsp:txXfrm>
        <a:off x="5050876" y="139985"/>
        <a:ext cx="3036280" cy="924290"/>
      </dsp:txXfrm>
    </dsp:sp>
    <dsp:sp modelId="{08F16683-D5DE-4D73-906F-E34D7E784464}">
      <dsp:nvSpPr>
        <dsp:cNvPr id="0" name=""/>
        <dsp:cNvSpPr/>
      </dsp:nvSpPr>
      <dsp:spPr>
        <a:xfrm>
          <a:off x="5117504" y="1285867"/>
          <a:ext cx="2926998" cy="755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Центр помощи </a:t>
          </a:r>
          <a:r>
            <a:rPr lang="ru-RU" sz="1300" b="1" kern="1200" dirty="0" smtClean="0"/>
            <a:t>семье и детям, </a:t>
          </a:r>
          <a:r>
            <a:rPr lang="ru-RU" sz="1300" b="1" kern="1200" dirty="0" smtClean="0"/>
            <a:t>оказывающий </a:t>
          </a:r>
          <a:r>
            <a:rPr lang="ru-RU" sz="1300" b="1" kern="1200" dirty="0" smtClean="0"/>
            <a:t>социальные услуги семьям </a:t>
          </a:r>
          <a:r>
            <a:rPr lang="ru-RU" sz="1300" b="1" kern="1200" dirty="0" smtClean="0"/>
            <a:t>(службы сопровождения семей)</a:t>
          </a:r>
          <a:endParaRPr lang="ru-RU" sz="1300" b="1" kern="1200" dirty="0"/>
        </a:p>
      </dsp:txBody>
      <dsp:txXfrm>
        <a:off x="5117504" y="1285867"/>
        <a:ext cx="2926998" cy="755180"/>
      </dsp:txXfrm>
    </dsp:sp>
    <dsp:sp modelId="{FF3C1FD5-8994-4A98-903D-318AE454171F}">
      <dsp:nvSpPr>
        <dsp:cNvPr id="0" name=""/>
        <dsp:cNvSpPr/>
      </dsp:nvSpPr>
      <dsp:spPr>
        <a:xfrm>
          <a:off x="5050876" y="2184863"/>
          <a:ext cx="3040621" cy="12547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Социальные учреждения для семей с детьми (кризисный центр, реабилитационные центры для детей-инвалидов)</a:t>
          </a:r>
          <a:endParaRPr lang="ru-RU" sz="1800" b="1" kern="1200" dirty="0"/>
        </a:p>
      </dsp:txBody>
      <dsp:txXfrm>
        <a:off x="5050876" y="2184863"/>
        <a:ext cx="3040621" cy="1254700"/>
      </dsp:txXfrm>
    </dsp:sp>
    <dsp:sp modelId="{86E77025-45AD-4D79-B571-0DD9478DF142}">
      <dsp:nvSpPr>
        <dsp:cNvPr id="0" name=""/>
        <dsp:cNvSpPr/>
      </dsp:nvSpPr>
      <dsp:spPr>
        <a:xfrm>
          <a:off x="2428758" y="274583"/>
          <a:ext cx="2196320" cy="12857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Органы </a:t>
          </a:r>
          <a:r>
            <a:rPr lang="ru-RU" sz="1800" b="1" kern="1200" dirty="0" smtClean="0"/>
            <a:t>социальной защиты населения, органы опеки и попечительства</a:t>
          </a:r>
          <a:endParaRPr lang="ru-RU" sz="1800" b="1" kern="1200" dirty="0"/>
        </a:p>
      </dsp:txBody>
      <dsp:txXfrm>
        <a:off x="2428758" y="274583"/>
        <a:ext cx="2196320" cy="12857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8138A-516E-440C-9099-1950A4A45EEF}">
      <dsp:nvSpPr>
        <dsp:cNvPr id="0" name=""/>
        <dsp:cNvSpPr/>
      </dsp:nvSpPr>
      <dsp:spPr>
        <a:xfrm rot="5400000">
          <a:off x="644239" y="218337"/>
          <a:ext cx="1547195" cy="257449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F8CE57-0DB1-46CB-8944-B178813BA627}">
      <dsp:nvSpPr>
        <dsp:cNvPr id="0" name=""/>
        <dsp:cNvSpPr/>
      </dsp:nvSpPr>
      <dsp:spPr>
        <a:xfrm>
          <a:off x="401145" y="939973"/>
          <a:ext cx="2531922" cy="2037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i="1" kern="1200" dirty="0" smtClean="0">
              <a:solidFill>
                <a:srgbClr val="FF0000"/>
              </a:solidFill>
            </a:rPr>
            <a:t>2013-2014 </a:t>
          </a:r>
          <a:r>
            <a:rPr lang="ru-RU" sz="2400" i="1" kern="1200" dirty="0" smtClean="0">
              <a:solidFill>
                <a:srgbClr val="FF0000"/>
              </a:solidFill>
            </a:rPr>
            <a:t>годы</a:t>
          </a:r>
        </a:p>
        <a:p>
          <a:pPr lvl="0" indent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Реорганизация </a:t>
          </a:r>
          <a:r>
            <a:rPr lang="ru-RU" sz="1600" i="1" kern="1200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детских домов в центры помощи детям, оставшимся без попечения родителей с внедрением новых видов социальных услуг, внедрение требований ПП №481 </a:t>
          </a:r>
          <a:endParaRPr lang="ru-RU" sz="1600" i="1" kern="1200" dirty="0" smtClean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01145" y="939973"/>
        <a:ext cx="2531922" cy="2037360"/>
      </dsp:txXfrm>
    </dsp:sp>
    <dsp:sp modelId="{4E9E9B45-9E4E-4437-A6D7-B2305F269D20}">
      <dsp:nvSpPr>
        <dsp:cNvPr id="0" name=""/>
        <dsp:cNvSpPr/>
      </dsp:nvSpPr>
      <dsp:spPr>
        <a:xfrm>
          <a:off x="2259794" y="314405"/>
          <a:ext cx="438541" cy="43854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5F30F2-7486-4792-8A7A-CF604DA3E37F}">
      <dsp:nvSpPr>
        <dsp:cNvPr id="0" name=""/>
        <dsp:cNvSpPr/>
      </dsp:nvSpPr>
      <dsp:spPr>
        <a:xfrm rot="5400000">
          <a:off x="3605322" y="-57347"/>
          <a:ext cx="1547195" cy="257449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812F6F-243D-4FD3-826F-BDD96C6224BC}">
      <dsp:nvSpPr>
        <dsp:cNvPr id="0" name=""/>
        <dsp:cNvSpPr/>
      </dsp:nvSpPr>
      <dsp:spPr>
        <a:xfrm>
          <a:off x="3335156" y="783283"/>
          <a:ext cx="2324272" cy="2037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i="1" kern="1200" dirty="0" smtClean="0">
              <a:solidFill>
                <a:srgbClr val="FF0000"/>
              </a:solidFill>
            </a:rPr>
            <a:t>2016-2018 годы</a:t>
          </a:r>
        </a:p>
        <a:p>
          <a:pPr lvl="0" indent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Проведение мониторинга соответствия их деятельности требованиям 481 Постановления Правительства РФ с привлечением внешних экспертов </a:t>
          </a:r>
          <a:endParaRPr lang="ru-RU" sz="1600" i="1" kern="12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</dsp:txBody>
      <dsp:txXfrm>
        <a:off x="3335156" y="783283"/>
        <a:ext cx="2324272" cy="2037360"/>
      </dsp:txXfrm>
    </dsp:sp>
    <dsp:sp modelId="{39F32D4A-EB96-47E2-86D2-9FFCFF680AB2}">
      <dsp:nvSpPr>
        <dsp:cNvPr id="0" name=""/>
        <dsp:cNvSpPr/>
      </dsp:nvSpPr>
      <dsp:spPr>
        <a:xfrm>
          <a:off x="5232787" y="3018"/>
          <a:ext cx="438541" cy="438541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50B98D-CD84-4F5F-B34E-F0B325910E7B}">
      <dsp:nvSpPr>
        <dsp:cNvPr id="0" name=""/>
        <dsp:cNvSpPr/>
      </dsp:nvSpPr>
      <dsp:spPr>
        <a:xfrm rot="5400000">
          <a:off x="6554510" y="-511531"/>
          <a:ext cx="1547195" cy="257449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28D665-50A7-462C-BD46-9186B1A3DC6F}">
      <dsp:nvSpPr>
        <dsp:cNvPr id="0" name=""/>
        <dsp:cNvSpPr/>
      </dsp:nvSpPr>
      <dsp:spPr>
        <a:xfrm>
          <a:off x="6296245" y="257688"/>
          <a:ext cx="2324272" cy="2037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i="1" kern="1200" dirty="0" smtClean="0">
              <a:solidFill>
                <a:srgbClr val="FF0000"/>
              </a:solidFill>
            </a:rPr>
            <a:t>2018-2019 годы</a:t>
          </a:r>
        </a:p>
        <a:p>
          <a:pPr lvl="0" indent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Развитие системы помощи детям ОБПР с широким спектром услуг для детей, замещающих семей и семей, находящихся в трудной жизненной ситуации</a:t>
          </a:r>
        </a:p>
      </dsp:txBody>
      <dsp:txXfrm>
        <a:off x="6296245" y="257688"/>
        <a:ext cx="2324272" cy="20373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5CFD05-820D-43AA-B495-5D70957CDBE6}">
      <dsp:nvSpPr>
        <dsp:cNvPr id="0" name=""/>
        <dsp:cNvSpPr/>
      </dsp:nvSpPr>
      <dsp:spPr>
        <a:xfrm>
          <a:off x="3499263" y="1033043"/>
          <a:ext cx="1374338" cy="1374338"/>
        </a:xfrm>
        <a:prstGeom prst="ellipse">
          <a:avLst/>
        </a:prstGeom>
        <a:solidFill>
          <a:schemeClr val="accent4">
            <a:lumMod val="50000"/>
            <a:alpha val="50000"/>
          </a:schemeClr>
        </a:solidFill>
        <a:ln w="25400" cap="flat" cmpd="sng" algn="ctr">
          <a:solidFill>
            <a:schemeClr val="accent4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99CCC9B-95FD-4A26-AFB2-7388CC84CC81}">
      <dsp:nvSpPr>
        <dsp:cNvPr id="0" name=""/>
        <dsp:cNvSpPr/>
      </dsp:nvSpPr>
      <dsp:spPr>
        <a:xfrm>
          <a:off x="2622743" y="105934"/>
          <a:ext cx="3185260" cy="92277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Дети-сироты, дети, оставшиеся без попечения родителей, дети, находящиеся в трудной жизненной ситуации </a:t>
          </a:r>
          <a:endParaRPr lang="ru-RU" sz="1600" i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622743" y="105934"/>
        <a:ext cx="3185260" cy="922770"/>
      </dsp:txXfrm>
    </dsp:sp>
    <dsp:sp modelId="{B9BD4FF3-1D74-4C3E-B284-0A749BB7DBA2}">
      <dsp:nvSpPr>
        <dsp:cNvPr id="0" name=""/>
        <dsp:cNvSpPr/>
      </dsp:nvSpPr>
      <dsp:spPr>
        <a:xfrm>
          <a:off x="4025415" y="1498814"/>
          <a:ext cx="1374338" cy="1374338"/>
        </a:xfrm>
        <a:prstGeom prst="ellipse">
          <a:avLst/>
        </a:prstGeom>
        <a:solidFill>
          <a:srgbClr val="7030A0">
            <a:alpha val="50000"/>
          </a:srgbClr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2BEBDD6-E9B8-4991-A16A-1E703270C35B}">
      <dsp:nvSpPr>
        <dsp:cNvPr id="0" name=""/>
        <dsp:cNvSpPr/>
      </dsp:nvSpPr>
      <dsp:spPr>
        <a:xfrm>
          <a:off x="5797750" y="1301821"/>
          <a:ext cx="2486759" cy="100130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Выпускники организаций для детей-сирот, не достигшие возраста 23 лет</a:t>
          </a:r>
          <a:br>
            <a:rPr lang="ru-RU" sz="1600" i="1" kern="1200" dirty="0" smtClean="0">
              <a:latin typeface="Segoe UI" panose="020B0502040204020203" pitchFamily="34" charset="0"/>
              <a:cs typeface="Segoe UI" panose="020B0502040204020203" pitchFamily="34" charset="0"/>
            </a:rPr>
          </a:br>
          <a:endParaRPr lang="ru-RU" sz="1600" i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797750" y="1301821"/>
        <a:ext cx="2486759" cy="1001303"/>
      </dsp:txXfrm>
    </dsp:sp>
    <dsp:sp modelId="{D99E090B-7D56-45F7-BE2F-903EAF4A118A}">
      <dsp:nvSpPr>
        <dsp:cNvPr id="0" name=""/>
        <dsp:cNvSpPr/>
      </dsp:nvSpPr>
      <dsp:spPr>
        <a:xfrm>
          <a:off x="3825861" y="2113732"/>
          <a:ext cx="1374338" cy="1374338"/>
        </a:xfrm>
        <a:prstGeom prst="ellipse">
          <a:avLst/>
        </a:prstGeom>
        <a:solidFill>
          <a:srgbClr val="00B0F0">
            <a:alpha val="50000"/>
          </a:srgbClr>
        </a:solidFill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C55FFBF-DA42-4E2D-8E7E-C36E3485F1DB}">
      <dsp:nvSpPr>
        <dsp:cNvPr id="0" name=""/>
        <dsp:cNvSpPr/>
      </dsp:nvSpPr>
      <dsp:spPr>
        <a:xfrm>
          <a:off x="5289256" y="2925377"/>
          <a:ext cx="1429311" cy="100130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Семьи в ТЖС и </a:t>
          </a:r>
          <a:r>
            <a:rPr lang="ru-RU" sz="1600" i="1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СОП</a:t>
          </a:r>
          <a:r>
            <a:rPr lang="ru-RU" sz="2100" i="1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ru-RU" sz="2100" i="1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/>
          </a:r>
          <a:br>
            <a:rPr lang="ru-RU" sz="2100" i="1" kern="1200" dirty="0" smtClean="0">
              <a:latin typeface="Segoe UI" panose="020B0502040204020203" pitchFamily="34" charset="0"/>
              <a:cs typeface="Segoe UI" panose="020B0502040204020203" pitchFamily="34" charset="0"/>
            </a:rPr>
          </a:br>
          <a:endParaRPr lang="ru-RU" sz="2100" i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289256" y="2925377"/>
        <a:ext cx="1429311" cy="1001303"/>
      </dsp:txXfrm>
    </dsp:sp>
    <dsp:sp modelId="{3C0C2EFF-58B8-4167-94C0-579185CCC9B6}">
      <dsp:nvSpPr>
        <dsp:cNvPr id="0" name=""/>
        <dsp:cNvSpPr/>
      </dsp:nvSpPr>
      <dsp:spPr>
        <a:xfrm>
          <a:off x="3179372" y="2113732"/>
          <a:ext cx="1374338" cy="1374338"/>
        </a:xfrm>
        <a:prstGeom prst="ellipse">
          <a:avLst/>
        </a:prstGeom>
        <a:solidFill>
          <a:srgbClr val="FFC000">
            <a:alpha val="50000"/>
          </a:srgb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FF1E76C-6919-4F73-9028-BE3578056306}">
      <dsp:nvSpPr>
        <dsp:cNvPr id="0" name=""/>
        <dsp:cNvSpPr/>
      </dsp:nvSpPr>
      <dsp:spPr>
        <a:xfrm>
          <a:off x="377560" y="2925377"/>
          <a:ext cx="3074092" cy="100130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Родственники несовершеннолетних, находящихся на воспитании в организации</a:t>
          </a:r>
          <a:r>
            <a:rPr lang="ru-RU" sz="1600" kern="1200" dirty="0" smtClean="0"/>
            <a:t/>
          </a:r>
          <a:br>
            <a:rPr lang="ru-RU" sz="1600" kern="1200" dirty="0" smtClean="0"/>
          </a:br>
          <a:endParaRPr lang="ru-RU" sz="1600" kern="1200" dirty="0"/>
        </a:p>
      </dsp:txBody>
      <dsp:txXfrm>
        <a:off x="377560" y="2925377"/>
        <a:ext cx="3074092" cy="1001303"/>
      </dsp:txXfrm>
    </dsp:sp>
    <dsp:sp modelId="{B4348992-8867-49B5-B71B-7FC76B69B148}">
      <dsp:nvSpPr>
        <dsp:cNvPr id="0" name=""/>
        <dsp:cNvSpPr/>
      </dsp:nvSpPr>
      <dsp:spPr>
        <a:xfrm>
          <a:off x="2979818" y="1498814"/>
          <a:ext cx="1374338" cy="1374338"/>
        </a:xfrm>
        <a:prstGeom prst="ellipse">
          <a:avLst/>
        </a:prstGeom>
        <a:solidFill>
          <a:srgbClr val="C00000">
            <a:alpha val="50000"/>
          </a:srgb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EE17408-6087-490A-8FCF-13D2F02FEC8A}">
      <dsp:nvSpPr>
        <dsp:cNvPr id="0" name=""/>
        <dsp:cNvSpPr/>
      </dsp:nvSpPr>
      <dsp:spPr>
        <a:xfrm>
          <a:off x="407473" y="1236055"/>
          <a:ext cx="2500752" cy="100130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Кандидаты в приемные родители, усыновители, замещающие семьи</a:t>
          </a:r>
          <a:endParaRPr lang="ru-RU" sz="1600" i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07473" y="1236055"/>
        <a:ext cx="2500752" cy="10013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D72A3-F6E9-447D-9151-EAAD0DB70E60}">
      <dsp:nvSpPr>
        <dsp:cNvPr id="0" name=""/>
        <dsp:cNvSpPr/>
      </dsp:nvSpPr>
      <dsp:spPr>
        <a:xfrm>
          <a:off x="3267735" y="1107512"/>
          <a:ext cx="2211686" cy="1047641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1" kern="1200" dirty="0" smtClean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rPr>
            <a:t>Право ребенка жить и воспитываться в семье </a:t>
          </a:r>
          <a:endParaRPr lang="ru-RU" sz="1500" b="1" i="1" kern="1200" dirty="0">
            <a:solidFill>
              <a:srgbClr val="FF0000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3318877" y="1158654"/>
        <a:ext cx="2109402" cy="945357"/>
      </dsp:txXfrm>
    </dsp:sp>
    <dsp:sp modelId="{00DD1EAA-D7B7-4EC9-A5B8-F468459E820D}">
      <dsp:nvSpPr>
        <dsp:cNvPr id="0" name=""/>
        <dsp:cNvSpPr/>
      </dsp:nvSpPr>
      <dsp:spPr>
        <a:xfrm rot="16199996">
          <a:off x="4226161" y="960095"/>
          <a:ext cx="29483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4833" y="0"/>
              </a:lnTo>
            </a:path>
          </a:pathLst>
        </a:custGeom>
        <a:noFill/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802967-8D17-4D7B-BD77-3439279A13F9}">
      <dsp:nvSpPr>
        <dsp:cNvPr id="0" name=""/>
        <dsp:cNvSpPr/>
      </dsp:nvSpPr>
      <dsp:spPr>
        <a:xfrm>
          <a:off x="2765135" y="110758"/>
          <a:ext cx="3216885" cy="701919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1" kern="1200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Принятие мер по устройству детей в замещающую семью</a:t>
          </a:r>
          <a:endParaRPr lang="ru-RU" sz="1500" b="1" i="1" kern="12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799400" y="145023"/>
        <a:ext cx="3148355" cy="633389"/>
      </dsp:txXfrm>
    </dsp:sp>
    <dsp:sp modelId="{2AE95640-BFE2-4262-B7DC-BE419DE25ACA}">
      <dsp:nvSpPr>
        <dsp:cNvPr id="0" name=""/>
        <dsp:cNvSpPr/>
      </dsp:nvSpPr>
      <dsp:spPr>
        <a:xfrm rot="1585891">
          <a:off x="5388895" y="2318918"/>
          <a:ext cx="73580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35809" y="0"/>
              </a:lnTo>
            </a:path>
          </a:pathLst>
        </a:custGeom>
        <a:noFill/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2E506D-0135-4F3E-BDB8-F61092FA4C0F}">
      <dsp:nvSpPr>
        <dsp:cNvPr id="0" name=""/>
        <dsp:cNvSpPr/>
      </dsp:nvSpPr>
      <dsp:spPr>
        <a:xfrm>
          <a:off x="4821559" y="2482683"/>
          <a:ext cx="3941434" cy="701919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Поддержание или восстановление связей с кровной семьей, родственниками</a:t>
          </a:r>
          <a:endParaRPr lang="ru-RU" sz="1400" b="1" i="1" kern="12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855824" y="2516948"/>
        <a:ext cx="3872904" cy="633389"/>
      </dsp:txXfrm>
    </dsp:sp>
    <dsp:sp modelId="{A8718C03-FA1D-461E-B662-6B6755B347E5}">
      <dsp:nvSpPr>
        <dsp:cNvPr id="0" name=""/>
        <dsp:cNvSpPr/>
      </dsp:nvSpPr>
      <dsp:spPr>
        <a:xfrm rot="9205898">
          <a:off x="2593322" y="2328159"/>
          <a:ext cx="77361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73612" y="0"/>
              </a:lnTo>
            </a:path>
          </a:pathLst>
        </a:custGeom>
        <a:noFill/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6C36A4-0B02-469E-9C14-F80EDDEA9152}">
      <dsp:nvSpPr>
        <dsp:cNvPr id="0" name=""/>
        <dsp:cNvSpPr/>
      </dsp:nvSpPr>
      <dsp:spPr>
        <a:xfrm>
          <a:off x="30014" y="2501164"/>
          <a:ext cx="3804672" cy="701919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1" kern="1200" dirty="0" smtClean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Создание условий в учреждении, приближенных к семейным</a:t>
          </a:r>
          <a:endParaRPr lang="ru-RU" sz="1700" b="1" i="1" kern="1200" dirty="0">
            <a:solidFill>
              <a:schemeClr val="tx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64279" y="2535429"/>
        <a:ext cx="3736142" cy="6333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11D8A-1186-C346-83BD-D6CA5740EFE4}" type="datetimeFigureOut">
              <a:rPr lang="ru-RU" smtClean="0"/>
              <a:pPr/>
              <a:t>18.03.2019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675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3661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2" y="9443661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F3833-7F07-B348-AA6D-D1FE8A52B4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413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Одним из ключевых направлений деятельности Министерства социальной политики и органов социальной защиты муниципальных образований Калининградской области, является поддержка семьи, материнства и детства, профилактика социального сиротства.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F3833-7F07-B348-AA6D-D1FE8A52B4B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049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Кроме школ приемных родителей, деятельность которых организована в учреждениях социального обслуживания</a:t>
            </a:r>
            <a:r>
              <a:rPr lang="ru-RU" baseline="0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данную деятельность осуществляет автономная некоммерческая организация «Остров детства»,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отобранная специальной комиссией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осуществления отдельных полномочий органа опеки и попечительства по подготовке граждан, выразивших желание стать опекунами или попечителями несовершеннолетних граждан либо принять детей, оставшихся без попечения родителей, в семью на воспитание в иных установленных семейным законодательством Российской Федерации формах. На систематической основе организована деятельность Клуба понимающих родителей на базе калининградского отделения межрегионального общественного фонда «Центр межличностных коммуникаций» (с возможностью дистанционного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консультирования и участия в дискуссиях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F3833-7F07-B348-AA6D-D1FE8A52B4B4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40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целях создания условий для успешного выстраивания жизненной траектории значительное внимание уделяется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профориентационной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работе.  Используются эффективные формы работы. Так, например, проект «Фестиваль профессиональных идей» реализуется с целью внедрения новых технологий в организацию учебно-воспитательного процесса,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профориентационную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работу и социализацию молодёжи, выявления и распространения лучших практик применения новых технологий в социальной сфере.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Кроме системной работы  учреждений социальной сферы организовано п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роведение летнего лагеря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Профмаяк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во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взаимодействии с учреждениями профессионального образования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F3833-7F07-B348-AA6D-D1FE8A52B4B4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035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6675" y="744538"/>
            <a:ext cx="6629400" cy="3730625"/>
          </a:xfrm>
          <a:ln/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 eaLnBrk="1" hangingPunct="1">
              <a:defRPr/>
            </a:pPr>
            <a:r>
              <a:rPr lang="ru-RU" altLang="ru-RU" sz="1200" dirty="0" smtClean="0"/>
              <a:t>На базе одного</a:t>
            </a:r>
            <a:r>
              <a:rPr lang="ru-RU" altLang="ru-RU" sz="1200" baseline="0" dirty="0" smtClean="0"/>
              <a:t> из центров помощи детям, оставшимся без попечения родителей, действует отделение «Молодая мама» (планируется открытие еще одного на востоке области). </a:t>
            </a:r>
            <a:r>
              <a:rPr lang="ru-RU" altLang="ru-RU" sz="1200" dirty="0" smtClean="0"/>
              <a:t>Цель деятельности Отделения – создание системы комплексной помощи в социально-психологической адаптации и реабилитации беременных женщин и женщин с детьми, находящихся в трудной жизненной ситуации без разлучения матери с ребенком.</a:t>
            </a:r>
          </a:p>
          <a:p>
            <a:pPr algn="just" eaLnBrk="1" hangingPunct="1">
              <a:defRPr/>
            </a:pPr>
            <a:r>
              <a:rPr lang="ru-RU" altLang="ru-RU" sz="1200" dirty="0" smtClean="0"/>
              <a:t>Профилактика социального сиротства, сохранение биологической семьи организована  путем оказания социальной поддержки и помощи женщинам целевой группы. Круглосуточный стационар рассчитан на 25 мест. Период проживания: до 12 месяцев</a:t>
            </a:r>
            <a:r>
              <a:rPr lang="ru-RU" altLang="ru-RU" sz="1200" baseline="0" dirty="0" smtClean="0"/>
              <a:t> (</a:t>
            </a:r>
            <a:r>
              <a:rPr lang="ru-RU" altLang="ru-RU" sz="1200" dirty="0" smtClean="0"/>
              <a:t>сопровождение семьи после выпуска</a:t>
            </a:r>
            <a:r>
              <a:rPr lang="ru-RU" altLang="ru-RU" sz="1200" baseline="0" dirty="0" smtClean="0"/>
              <a:t> </a:t>
            </a:r>
            <a:r>
              <a:rPr lang="ru-RU" altLang="ru-RU" sz="1200" dirty="0" smtClean="0"/>
              <a:t>от 3 до 6 месяцев). Специалисты по социальной работе: сопровождают женщин и детей на всех этапах реабилитации, разрабатывают индивидуальные планы сопровождения семьи; оказывают помощь в решении личных проблем и т.д.</a:t>
            </a:r>
          </a:p>
          <a:p>
            <a:pPr algn="just" eaLnBrk="1" hangingPunct="1">
              <a:defRPr/>
            </a:pPr>
            <a:r>
              <a:rPr lang="ru-RU" altLang="ru-RU" sz="1200" dirty="0" smtClean="0"/>
              <a:t> </a:t>
            </a:r>
            <a:r>
              <a:rPr lang="ru-RU" altLang="ru-RU" sz="1200" u="sng" dirty="0" smtClean="0"/>
              <a:t>Психолог</a:t>
            </a:r>
            <a:r>
              <a:rPr lang="ru-RU" altLang="ru-RU" sz="1200" dirty="0" smtClean="0"/>
              <a:t>: осуществляет психологическое сопровождение беременности, проводит коррекционную работу по формированию материнской привязанности и т.д.</a:t>
            </a:r>
          </a:p>
          <a:p>
            <a:pPr algn="just" eaLnBrk="1" hangingPunct="1">
              <a:defRPr/>
            </a:pPr>
            <a:r>
              <a:rPr lang="ru-RU" altLang="ru-RU" sz="1200" dirty="0" smtClean="0"/>
              <a:t> </a:t>
            </a:r>
            <a:r>
              <a:rPr lang="ru-RU" altLang="ru-RU" sz="1200" u="sng" dirty="0" smtClean="0"/>
              <a:t>Врач-педиатр</a:t>
            </a:r>
            <a:r>
              <a:rPr lang="ru-RU" altLang="ru-RU" sz="1200" dirty="0" smtClean="0"/>
              <a:t>: осуществляет патронаж новорожденного и еженедельный осмотр детей первых 3 лет жизни, с целью оценки состояния здоровья малыша (детей), степень его (их) развития, а также выявления возможных факторов риска появления наследственных заболеваний; консультирует по вопросам ухода и развития ребенка.</a:t>
            </a:r>
          </a:p>
          <a:p>
            <a:pPr algn="just" eaLnBrk="1" hangingPunct="1">
              <a:defRPr/>
            </a:pPr>
            <a:r>
              <a:rPr lang="ru-RU" altLang="ru-RU" sz="1200" dirty="0" smtClean="0"/>
              <a:t> </a:t>
            </a:r>
            <a:r>
              <a:rPr lang="ru-RU" altLang="ru-RU" sz="1200" u="sng" dirty="0" smtClean="0"/>
              <a:t>Фельдшер:</a:t>
            </a:r>
            <a:r>
              <a:rPr lang="ru-RU" altLang="ru-RU" sz="1200" dirty="0" smtClean="0"/>
              <a:t> обучает женщин практическим навыкам взаимодействия с новорожденным (правилам ухода за новорожденным, техники грудного вскармливания, правилам введения прикорма и т.д.), осуществляет контроль за  выполнением женщинами рекомендаций и назначений врача, проведением вакцинопрофилактики. </a:t>
            </a:r>
          </a:p>
          <a:p>
            <a:pPr algn="just" eaLnBrk="1" hangingPunct="1">
              <a:defRPr/>
            </a:pPr>
            <a:r>
              <a:rPr lang="ru-RU" altLang="ru-RU" sz="1200" dirty="0" smtClean="0"/>
              <a:t> </a:t>
            </a:r>
            <a:r>
              <a:rPr lang="ru-RU" altLang="ru-RU" sz="1200" u="sng" dirty="0" smtClean="0"/>
              <a:t>Младшие воспитатели</a:t>
            </a:r>
            <a:r>
              <a:rPr lang="ru-RU" altLang="ru-RU" sz="1200" dirty="0" smtClean="0"/>
              <a:t>: оказывают женщинам помощь по присмотру за детьми, обучают женщин социально-бытовым навыкам.</a:t>
            </a:r>
          </a:p>
          <a:p>
            <a:pPr algn="just" eaLnBrk="1" hangingPunct="1">
              <a:defRPr/>
            </a:pPr>
            <a:endParaRPr lang="ru-RU" altLang="ru-RU" sz="1200" dirty="0" smtClean="0"/>
          </a:p>
          <a:p>
            <a:endParaRPr lang="ru-RU" altLang="ru-RU" dirty="0" smtClean="0">
              <a:latin typeface="Arial" panose="020B0604020202020204" pitchFamily="34" charset="0"/>
            </a:endParaRPr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325CE44-A290-4BEF-9F43-E29BAF17F691}" type="slidenum">
              <a:rPr lang="ru-RU" altLang="ru-RU"/>
              <a:pPr eaLnBrk="1" hangingPunct="1"/>
              <a:t>12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6675" y="744538"/>
            <a:ext cx="6629400" cy="3730625"/>
          </a:xfrm>
          <a:ln/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altLang="ru-RU" dirty="0" smtClean="0">
                <a:latin typeface="Arial" panose="020B0604020202020204" pitchFamily="34" charset="0"/>
              </a:rPr>
              <a:t>В каждом учреждении, территориально выделены блоки-квартиры для каждой  группы воспитанников, включающие гостиную, спальни, кухню-столовую, подсобные помещения  </a:t>
            </a:r>
          </a:p>
          <a:p>
            <a:endParaRPr lang="ru-RU" altLang="ru-RU" dirty="0" smtClean="0">
              <a:latin typeface="Arial" panose="020B0604020202020204" pitchFamily="34" charset="0"/>
            </a:endParaRPr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E3CD61F-F5A4-460C-9834-F362ED9E4250}" type="slidenum">
              <a:rPr lang="ru-RU" altLang="ru-RU"/>
              <a:pPr eaLnBrk="1" hangingPunct="1"/>
              <a:t>13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Еще одной успешно зарекомендовавшей себя формой </a:t>
            </a:r>
            <a:r>
              <a:rPr lang="ru-RU" dirty="0"/>
              <a:t>работы является </a:t>
            </a:r>
            <a:r>
              <a:rPr lang="ru-RU" dirty="0" smtClean="0"/>
              <a:t> групповое наставничество через </a:t>
            </a:r>
            <a:r>
              <a:rPr lang="ru-RU" dirty="0"/>
              <a:t>занятия серфингом</a:t>
            </a:r>
            <a:r>
              <a:rPr lang="ru-RU" dirty="0" smtClean="0"/>
              <a:t>:, реализуемая центром «Наш дом». Группа энтузиастов-спортсменов во взаимодействии с учреждением реализуют программу, направленную на </a:t>
            </a:r>
            <a:r>
              <a:rPr lang="ru-RU" dirty="0"/>
              <a:t>повышение мотивации к </a:t>
            </a:r>
            <a:r>
              <a:rPr lang="ru-RU" dirty="0" smtClean="0"/>
              <a:t>здоровому образу жизни, обеспечение психологической поддержки,</a:t>
            </a:r>
            <a:endParaRPr lang="ru-RU" dirty="0"/>
          </a:p>
          <a:p>
            <a:pPr algn="just"/>
            <a:r>
              <a:rPr lang="ru-RU" dirty="0"/>
              <a:t>в</a:t>
            </a:r>
            <a:r>
              <a:rPr lang="ru-RU" dirty="0" smtClean="0"/>
              <a:t>ыработку положительных качеств личности, способствующих выстраиванию успешной жизненной траектории. Занятия организованы круглогодично как в бассейне, так и на морском побережье. Во многом за счет  вовлечения в программу порядка 90 участников, в том числе «трудных» подростков, удалось достигнуть значительных успехов в сфере профилактики безнадзорности и правонарушений несовершеннолетних.</a:t>
            </a:r>
          </a:p>
          <a:p>
            <a:pPr marL="0" marR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В качестве зримых результатов можно отметить следующие. Количество воспитанников, поставленных на учет в комиссии по делам несовершеннолетних и защите их прав, подразделение по делам несовершеннолетних снизилось с 11 в 2014 году до 0 в 2018, Количество воспитанников, совершивших правонарушения/преступления соответственно с 7/4 до 0, Количество самовольных уходов, </a:t>
            </a:r>
          </a:p>
          <a:p>
            <a:pPr marL="0" marR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совершенных воспитанниками с 45 до 2.</a:t>
            </a:r>
            <a:endParaRPr lang="ru-RU" dirty="0" smtClean="0"/>
          </a:p>
          <a:p>
            <a:pPr algn="just"/>
            <a:r>
              <a:rPr lang="ru-RU" dirty="0" smtClean="0"/>
              <a:t>Проект группового наставничества</a:t>
            </a:r>
            <a:r>
              <a:rPr lang="ru-RU" baseline="0" dirty="0" smtClean="0"/>
              <a:t> </a:t>
            </a:r>
            <a:r>
              <a:rPr lang="ru-RU" dirty="0" smtClean="0"/>
              <a:t>, «Серфинг», по итогам Всероссийского конкурса «Лучшие практики наставничества» в 2018 году вошел в топ лучших в России из 4,5 тысяч заявок.</a:t>
            </a:r>
          </a:p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BF5CB-39FF-4D48-AE2B-11F8241B75F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4866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Все дети реализуют право на получение образования. Ребята, проживающие в Центрах помощи детям ОБПР посещают дошкольные и общеобразовательные организации. Особое внимание уделено ДДИ.  Все дети из ДДИ зачислены в образовательные организации и обучаются педагогами образовательных организаций по адаптированной общеобразовательной  программе (заочно и, очно). В случаях, когда дети не имеют возможности воспитанникам  приходят педагоги из образовательной организации, для этого в учреждении созданы все необходимые условия (помещения, специальная мебель, помощники.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F3833-7F07-B348-AA6D-D1FE8A52B4B4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808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достижения главной цели – реализации основополагающего права каждого ребенка жить и воспитываться в семье – с 2013 года Министерством социальной политики реализуется стратегия развития органов социальной защиты населения и служб помощи семье и детям Калининградской области, в рамках которой осуществляется модернизация их деятельности.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Первым этапом стала реализация одного из наиболее значимых решений – объединение усилий органов опеки и попечительства над несовершеннолетними и социальной защиты населения в деятельности по профилактике социального сиротства, семейного и детского неблагополучия.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1 октября 2013 года Министерство социальной политики осуществляет полномочия по опеке и попечительству над несовершеннолетними, что позволило приступить к формированию единой системы,  призванной в комплексе решать проблемы социального сиротства, раннего выявления семейного неблагополучия и оказания своевременной помощи семье по выходу из трудной жизненной ситуации, детской безнадзорности, устройству детей-сирот и детей, оставшихся без попечения родителей, в замещающие семьи.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муниципальных образованиях области полномочия по опеке и попечительству в отношении несовершеннолетних переданы органам социальной защиты населения.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13C22-97EB-4A3E-B2EA-970E16D1D1E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72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Важным этапом стала передача с 1 января 2014 года в ведение Министерства социальной политики Калининградской области 7 детских домов и реформирование их в Центры помощи детям, оставшимся без попечения родителей, с широким спектром услуг для детей, замещающих семей и семей, находящихся в трудной жизненной ситуации.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Сегодня в Калининградской области сформирована единая структура, в комплексе решающая проблемы социального сиротства, раннего выявления семейного неблагополучия и оказания своевременной помощи семье по выводу из трудной жизненной ситуации, профилактике детской безнадзорности, устройству детей-сирот и детей, оставшихся без попечения родителей, в замещающие семьи.</a:t>
            </a:r>
          </a:p>
          <a:p>
            <a:r>
              <a:rPr lang="ru-RU" dirty="0" smtClean="0"/>
              <a:t>- 1 центр помощи семье и детям, имеющий в своей структуре 19 отделений в муниципальных образованиях области;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4 центра помощи детям, оставшимся без попечения родителей.  Решая задачу семейного устройства детей-сирот и детей, оставшихся без попечения родителей, осуществляется  переформатирование деятельности  центров помощи детям, оставшимся без попечения родителей. Многофункциональные центры</a:t>
            </a:r>
            <a:r>
              <a:rPr lang="ru-RU" baseline="0" dirty="0" smtClean="0"/>
              <a:t> </a:t>
            </a:r>
            <a:r>
              <a:rPr lang="ru-RU" dirty="0" smtClean="0"/>
              <a:t>занимаются  не только содержанием и воспитанием детей-сирот, но и работают с семьей, как с кровной, так и с замещающей, решают вопросы  </a:t>
            </a:r>
            <a:r>
              <a:rPr lang="ru-RU" dirty="0" err="1" smtClean="0"/>
              <a:t>постинтернатной</a:t>
            </a:r>
            <a:r>
              <a:rPr lang="ru-RU" dirty="0" smtClean="0"/>
              <a:t> адаптации выпускников учреждений, обеспечивают подготовку замещающих родителей, содействуют устройству детей, оставшихся без попечения родителей, в семьи. Для этих целей на базе  центров открыты 3 стационарных отделения для детей, находящихся в трудной жизненной ситуации, 2 стационарных отделения </a:t>
            </a:r>
            <a:r>
              <a:rPr lang="ru-RU" dirty="0" err="1" smtClean="0"/>
              <a:t>постинтернатного</a:t>
            </a:r>
            <a:r>
              <a:rPr lang="ru-RU" dirty="0" smtClean="0"/>
              <a:t> сопровождения, 4 полустационарных  отделений помощи семье и детям, 5 школ приемных родителей (дополнительно реализуется соглашение, позволяющее возместить затраты,</a:t>
            </a:r>
            <a:r>
              <a:rPr lang="ru-RU" baseline="0" dirty="0" smtClean="0"/>
              <a:t> связанные с подготовкой замещающих семей с автономной некоммерческой организации «Остров детства»</a:t>
            </a:r>
            <a:r>
              <a:rPr lang="ru-RU" dirty="0" smtClean="0"/>
              <a:t>),1  стационарное отделение для беременных женщин и женщин с детьми в возрасте от 0 до 4 лет - «Молодая мама».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- 3 реабилитационных центра для детей с ограниченными возможностями здоровья;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- 1 социально-оздоровительный центр для несовершеннолетних;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- 2 социальных приюта для несовершеннолетних;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- 2 дома-интерната для умственно-отсталых детей;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- 1 кризисный центр для женщин.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Изменения в подходах деятельности и объединение усилий органов социальной защиты, опеки и попечительства, внедрение регламентов межведомственного взаимодействия, формирование сети социальных учреждений, работающих с семьей дали свои положительные результаты, о чем свидетельствует позитивная динамика основных показателей деятельности социальных служб.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13C22-97EB-4A3E-B2EA-970E16D1D1E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44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6675" y="744538"/>
            <a:ext cx="6629400" cy="3730625"/>
          </a:xfrm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altLang="ru-RU" dirty="0" smtClean="0">
                <a:latin typeface="Arial" panose="020B0604020202020204" pitchFamily="34" charset="0"/>
              </a:rPr>
              <a:t>Реорганизация детских домов в многофункциональные центры обусловлена происходящими изменениями: сократилось выявление детей-сирот и детей, оставшихся без попечения родителей, наблюдается стойкая тенденция превышения устройства детей в замещающие семьи над выявлением, на протяжении нескольких лет сохраняется положительная динамика увеличения доли детей-сирот и детей, оставшихся без попечения родителей, воспитывающихся в замещающих семьях, от общего числа детей-сирот в регионе.</a:t>
            </a:r>
          </a:p>
          <a:p>
            <a:endParaRPr lang="ru-RU" altLang="ru-RU" dirty="0" smtClean="0">
              <a:latin typeface="Arial" panose="020B0604020202020204" pitchFamily="34" charset="0"/>
            </a:endParaRPr>
          </a:p>
          <a:p>
            <a:endParaRPr lang="ru-RU" altLang="ru-RU" dirty="0" smtClean="0">
              <a:latin typeface="Arial" panose="020B0604020202020204" pitchFamily="34" charset="0"/>
            </a:endParaRPr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BF9D400-6D0E-4701-B2E0-B4522DC0EB0D}" type="slidenum">
              <a:rPr lang="ru-RU" altLang="ru-RU"/>
              <a:pPr eaLnBrk="1" hangingPunct="1"/>
              <a:t>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675" y="744538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 smtClean="0">
                <a:latin typeface="Arial" panose="020B0604020202020204" pitchFamily="34" charset="0"/>
              </a:rPr>
              <a:t>Комплекс социальных услуг, оказываемых центрами, разнообразен: 3 услуги в стационарной форме (содержание и воспитание несовершеннолетних, </a:t>
            </a:r>
            <a:r>
              <a:rPr lang="ru-RU" altLang="ru-RU" dirty="0" err="1" smtClean="0">
                <a:latin typeface="Arial" panose="020B0604020202020204" pitchFamily="34" charset="0"/>
              </a:rPr>
              <a:t>постинтернатное</a:t>
            </a:r>
            <a:r>
              <a:rPr lang="ru-RU" altLang="ru-RU" dirty="0" smtClean="0">
                <a:latin typeface="Arial" panose="020B0604020202020204" pitchFamily="34" charset="0"/>
              </a:rPr>
              <a:t> сопровождение с обеспечением проживания, поддержка молодых женщин с детьми с проживанием; 16 услуг в полустационарной форме, обеспечивающих психологическую, социальную, правовую помощь семьям различных категорий. Принципиально важно, что комплекс услуг может быть предоставлен в рамках одного учреждения).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C5D64-D10E-4D8E-A2E9-556318A7E550}" type="slidenum">
              <a:rPr lang="ru-RU" altLang="ru-RU" smtClean="0"/>
              <a:pPr/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2051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Центры помощи детям, оставшимся без попечения родителей, являются примером интеграции всех видов деятельности по профилактике социального сиротства.</a:t>
            </a:r>
            <a:r>
              <a:rPr lang="ru-RU" sz="1200" b="0" i="0" baseline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 В настоящее время организована работа по обеспечению возможности проживания лиц от 0 до 23 лет.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F3833-7F07-B348-AA6D-D1FE8A52B4B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034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675" y="744538"/>
            <a:ext cx="6629400" cy="3730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Организовано тесное взаимодействие организаций с органами социальной защиты и органами опеки и попечительства над несовершеннолетними</a:t>
            </a:r>
            <a:r>
              <a:rPr lang="ru-RU" baseline="0" dirty="0" smtClean="0"/>
              <a:t>, а также семьями, временно поместившими ребенка по заявлению в связи с трудной жизненной ситуацией (на основе трехсторонних соглашений) в целях эффективного и комплексного решения проблем и обеспечения права ребенка жить  и воспитываться в семье. К работе активно подключаются отделения Центра социальной помощи семье и детям.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C5D64-D10E-4D8E-A2E9-556318A7E550}" type="slidenum">
              <a:rPr lang="ru-RU" altLang="ru-RU" smtClean="0"/>
              <a:pPr/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1217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</a:t>
            </a:r>
            <a:r>
              <a:rPr lang="ru-RU" baseline="0" dirty="0" smtClean="0"/>
              <a:t> соответствии со 120 ФЗ «ОБ ОСНОВАХ СИСТЕМЫ ПРОФИЛАКТИКИ БЕЗНАДЗОРНОСТИ И ПРАВОНАРУШЕНИЙ НЕСОВЕРШЕННОЛЕТНИХ» обеспечена возможность круглосуточного приема несовершеннолетних (</a:t>
            </a:r>
            <a:r>
              <a:rPr lang="ru-RU" baseline="0" dirty="0" err="1" smtClean="0"/>
              <a:t>сан.пропускник</a:t>
            </a:r>
            <a:r>
              <a:rPr lang="ru-RU" baseline="0" dirty="0" smtClean="0"/>
              <a:t>, приемное отделение, изолятор), прохождение медицинского обследования амбулаторно. Такая практика позволяет свести к минимуму перемещения и стресс, связанный с длительным пребыванием детей в условиях </a:t>
            </a:r>
            <a:r>
              <a:rPr lang="ru-RU" baseline="0" dirty="0" err="1" smtClean="0"/>
              <a:t>стеционара</a:t>
            </a:r>
            <a:r>
              <a:rPr lang="ru-RU" baseline="0" dirty="0" smtClean="0"/>
              <a:t> медицинской организации. В учреждениях организована работа по охране здоровья детей (в </a:t>
            </a:r>
            <a:r>
              <a:rPr lang="ru-RU" baseline="0" dirty="0" err="1" smtClean="0"/>
              <a:t>т.ч</a:t>
            </a:r>
            <a:r>
              <a:rPr lang="ru-RU" baseline="0" dirty="0" smtClean="0"/>
              <a:t>. диагностика состояния здоровья – «коэффициент здоровья»), а также комплексная работа по формированию здорового образа жизни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F3833-7F07-B348-AA6D-D1FE8A52B4B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86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Центрами</a:t>
            </a:r>
            <a:r>
              <a:rPr lang="ru-RU" baseline="0" dirty="0" smtClean="0"/>
              <a:t> организована комплексная работа с семьями в ТЖС и СОП по поиску выхода из кризиса, повышению родительских компетенций и ответственности. Дети из таких семей посещают группы кратковременного пребывания. </a:t>
            </a:r>
            <a:r>
              <a:rPr lang="ru-RU" dirty="0" smtClean="0"/>
              <a:t>В качестве альтернативы помещения детей с инвалидностью в стационарные отделения обеспечена возможность</a:t>
            </a:r>
            <a:r>
              <a:rPr lang="ru-RU" baseline="0" dirty="0" smtClean="0"/>
              <a:t> предоставления услуг в полустационарной форме (до 10 часов ежедневно). Предусмотрено и пребывание детей-инвалидов с родителем (законным представителем) в весенне-летний период на базе учреждения, находящегося в приморской зоне.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Изначально идея реализовывалась как инновационный социальный проект «Территория заботы»,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нацеленный на 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лучшение условий жизнедеятельности семей с детьми-инвалидами, в том числе с тяжелыми и множественными нарушениями развития на период занятости их родителей (законных представителей), а также обеспечения совместного отдыха и реабилитации.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F3833-7F07-B348-AA6D-D1FE8A52B4B4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37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7297-DD41-47EE-A886-9472F2B6F77D}" type="datetime1">
              <a:rPr lang="ru-RU" smtClean="0"/>
              <a:t>18.03.2019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4C28-1847-4B46-81D3-2B6871DCAF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837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89046-6F7B-497E-92E7-9DD471D53FA2}" type="datetime1">
              <a:rPr lang="ru-RU" smtClean="0"/>
              <a:t>18.03.2019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4C28-1847-4B46-81D3-2B6871DCAF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20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4829A-7249-4344-A7B0-A485229B961F}" type="datetime1">
              <a:rPr lang="ru-RU" smtClean="0"/>
              <a:t>18.03.2019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4C28-1847-4B46-81D3-2B6871DCAF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564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8614"/>
            <a:ext cx="7772400" cy="11017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7297-DD41-47EE-A886-9472F2B6F77D}" type="datetime1">
              <a:rPr lang="ru-RU" smtClean="0"/>
              <a:t>18.03.2019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4C28-1847-4B46-81D3-2B6871DCAF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337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90373-0A6D-4937-90EB-400E39AB39E5}" type="datetime1">
              <a:rPr lang="ru-RU" smtClean="0"/>
              <a:t>18.03.2019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4C28-1847-4B46-81D3-2B6871DCAF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227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79639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EC5DD-FDB8-41C7-9DA5-7E8ACCAC9328}" type="datetime1">
              <a:rPr lang="ru-RU" smtClean="0"/>
              <a:t>18.03.2019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4C28-1847-4B46-81D3-2B6871DCAF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726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B510-DAB0-4F30-A05B-0D6275643ED5}" type="datetime1">
              <a:rPr lang="ru-RU" smtClean="0"/>
              <a:t>18.03.2019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4C28-1847-4B46-81D3-2B6871DCAF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825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951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951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6D213-3C51-4A71-B3B8-247509D8AF88}" type="datetime1">
              <a:rPr lang="ru-RU" smtClean="0"/>
              <a:t>18.03.2019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4C28-1847-4B46-81D3-2B6871DCAF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840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4DB9A-8212-47D4-BA0A-F5ECC5F54C89}" type="datetime1">
              <a:rPr lang="ru-RU" smtClean="0"/>
              <a:t>18.03.2019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4C28-1847-4B46-81D3-2B6871DCAF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872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CC81-F095-4570-B645-8E352554E474}" type="datetime1">
              <a:rPr lang="ru-RU" smtClean="0"/>
              <a:t>18.03.2019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4C28-1847-4B46-81D3-2B6871DCAF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972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1" y="204789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71AA0-3933-4DD2-8B3C-89C06E9E86B5}" type="datetime1">
              <a:rPr lang="ru-RU" smtClean="0"/>
              <a:t>18.03.2019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4C28-1847-4B46-81D3-2B6871DCAF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455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90373-0A6D-4937-90EB-400E39AB39E5}" type="datetime1">
              <a:rPr lang="ru-RU" smtClean="0"/>
              <a:t>18.03.2019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4C28-1847-4B46-81D3-2B6871DCAF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436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FB1C-2B14-435C-AD04-363934B405CE}" type="datetime1">
              <a:rPr lang="ru-RU" smtClean="0"/>
              <a:t>18.03.2019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4C28-1847-4B46-81D3-2B6871DCAF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720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89046-6F7B-497E-92E7-9DD471D53FA2}" type="datetime1">
              <a:rPr lang="ru-RU" smtClean="0"/>
              <a:t>18.03.2019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4C28-1847-4B46-81D3-2B6871DCAF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784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4829A-7249-4344-A7B0-A485229B961F}" type="datetime1">
              <a:rPr lang="ru-RU" smtClean="0"/>
              <a:t>18.03.2019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4C28-1847-4B46-81D3-2B6871DCAF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608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EC5DD-FDB8-41C7-9DA5-7E8ACCAC9328}" type="datetime1">
              <a:rPr lang="ru-RU" smtClean="0"/>
              <a:t>18.03.2019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4C28-1847-4B46-81D3-2B6871DCAF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508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B510-DAB0-4F30-A05B-0D6275643ED5}" type="datetime1">
              <a:rPr lang="ru-RU" smtClean="0"/>
              <a:t>18.03.2019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4C28-1847-4B46-81D3-2B6871DCAF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972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6D213-3C51-4A71-B3B8-247509D8AF88}" type="datetime1">
              <a:rPr lang="ru-RU" smtClean="0"/>
              <a:t>18.03.2019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4C28-1847-4B46-81D3-2B6871DCAF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112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4DB9A-8212-47D4-BA0A-F5ECC5F54C89}" type="datetime1">
              <a:rPr lang="ru-RU" smtClean="0"/>
              <a:t>18.03.2019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4C28-1847-4B46-81D3-2B6871DCAF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564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CC81-F095-4570-B645-8E352554E474}" type="datetime1">
              <a:rPr lang="ru-RU" smtClean="0"/>
              <a:t>18.03.2019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4C28-1847-4B46-81D3-2B6871DCAF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085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71AA0-3933-4DD2-8B3C-89C06E9E86B5}" type="datetime1">
              <a:rPr lang="ru-RU" smtClean="0"/>
              <a:t>18.03.2019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4C28-1847-4B46-81D3-2B6871DCAF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500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FB1C-2B14-435C-AD04-363934B405CE}" type="datetime1">
              <a:rPr lang="ru-RU" smtClean="0"/>
              <a:t>18.03.2019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4C28-1847-4B46-81D3-2B6871DCAF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138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6B6D8-96AA-41FD-8F28-880E763F5437}" type="datetime1">
              <a:rPr lang="ru-RU" smtClean="0"/>
              <a:t>18.03.2019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24C28-1847-4B46-81D3-2B6871DCAF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44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6B6D8-96AA-41FD-8F28-880E763F5437}" type="datetime1">
              <a:rPr lang="ru-RU" smtClean="0"/>
              <a:t>18.03.2019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24C28-1847-4B46-81D3-2B6871DCAF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6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Relationship Id="rId9" Type="http://schemas.openxmlformats.org/officeDocument/2006/relationships/image" Target="../media/image6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3792" y="777149"/>
            <a:ext cx="7375769" cy="1453198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latin typeface="+mn-lt"/>
              </a:rPr>
              <a:t>«Об опыте реализации 481 постановления Правительства РФ</a:t>
            </a:r>
            <a:r>
              <a:rPr lang="ru-RU" sz="2700" b="1" dirty="0">
                <a:latin typeface="+mn-lt"/>
                <a:ea typeface="Calibri"/>
              </a:rPr>
              <a:t/>
            </a:r>
            <a:br>
              <a:rPr lang="ru-RU" sz="2700" b="1" dirty="0">
                <a:latin typeface="+mn-lt"/>
                <a:ea typeface="Calibri"/>
              </a:rPr>
            </a:br>
            <a:r>
              <a:rPr lang="ru-RU" sz="2700" b="1" dirty="0">
                <a:latin typeface="+mn-lt"/>
                <a:ea typeface="Calibri"/>
              </a:rPr>
              <a:t>в  Калининградской области</a:t>
            </a:r>
            <a:r>
              <a:rPr lang="ru-RU" sz="2600" b="1" dirty="0">
                <a:latin typeface="+mn-lt"/>
              </a:rPr>
              <a:t>»</a:t>
            </a:r>
            <a:endParaRPr lang="ru-RU" sz="2600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23928" y="2448248"/>
            <a:ext cx="5602147" cy="908410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 smtClean="0"/>
              <a:t>Заместитель министра социальной политики Калининградской области </a:t>
            </a:r>
            <a:endParaRPr lang="ru-RU" sz="2000" dirty="0" smtClean="0"/>
          </a:p>
          <a:p>
            <a:r>
              <a:rPr lang="ru-RU" sz="2000" dirty="0" smtClean="0"/>
              <a:t>А.И</a:t>
            </a:r>
            <a:r>
              <a:rPr lang="ru-RU" sz="2000" dirty="0" smtClean="0"/>
              <a:t>. </a:t>
            </a:r>
            <a:r>
              <a:rPr lang="ru-RU" sz="2000" dirty="0" err="1" smtClean="0"/>
              <a:t>Фещак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2654"/>
            <a:ext cx="1627584" cy="1234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710" y="3892365"/>
            <a:ext cx="2299975" cy="125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585" y="3892364"/>
            <a:ext cx="1783556" cy="125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685" y="3892365"/>
            <a:ext cx="1718218" cy="125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902" y="3892365"/>
            <a:ext cx="1774097" cy="125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78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42340" y="342900"/>
            <a:ext cx="8068260" cy="469106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1800" b="1" dirty="0">
                <a:ln w="66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ПОДГОТОВКА И СОПРОВОЖДЕНИЕ </a:t>
            </a:r>
          </a:p>
          <a:p>
            <a:pPr algn="ctr"/>
            <a:r>
              <a:rPr lang="ru-RU" altLang="ru-RU" sz="1800" b="1" dirty="0">
                <a:ln w="66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ЗАМЕЩАЮЩИХ СЕМЕ</a:t>
            </a:r>
            <a:r>
              <a:rPr lang="ru-RU" altLang="ru-RU" sz="1800" b="1" dirty="0">
                <a:ln w="6600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Й</a:t>
            </a:r>
            <a:endParaRPr lang="ru-RU" altLang="ru-RU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altLang="ru-RU" sz="1500" b="1" dirty="0">
              <a:ln w="6600">
                <a:noFill/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609" y="919322"/>
            <a:ext cx="2880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56" y="3140691"/>
            <a:ext cx="2880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97" y="914400"/>
            <a:ext cx="2880000" cy="1444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609" y="3140691"/>
            <a:ext cx="2880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470" y="2228850"/>
            <a:ext cx="2880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146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Box 1"/>
          <p:cNvSpPr txBox="1">
            <a:spLocks noChangeArrowheads="1"/>
          </p:cNvSpPr>
          <p:nvPr/>
        </p:nvSpPr>
        <p:spPr bwMode="auto">
          <a:xfrm>
            <a:off x="684213" y="4030266"/>
            <a:ext cx="138564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317" name="AutoShape 5" descr="Portfolio 4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3318" name="Picture 2" descr="http://opeka39.ru/assets/images/news/IMG_20140425_133443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48" y="1167761"/>
            <a:ext cx="2880000" cy="1518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542340" y="342900"/>
            <a:ext cx="8068260" cy="469106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1800" b="1" dirty="0">
                <a:ln w="66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ПРОФЕССИОНАЛЬНАЯ ОРИЕНТАЦИЯ И СОЦИАЛЬНАЯ (ПОСТИНТЕРНАТНАЯ) АДАПТАЦИЯ </a:t>
            </a:r>
          </a:p>
          <a:p>
            <a:pPr algn="ctr"/>
            <a:r>
              <a:rPr lang="ru-RU" altLang="ru-RU" sz="1800" b="1" dirty="0">
                <a:ln w="66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ВЫПУСКНИКОВ УЧРЕЖДЕНИЙ</a:t>
            </a:r>
          </a:p>
        </p:txBody>
      </p:sp>
      <p:pic>
        <p:nvPicPr>
          <p:cNvPr id="15" name="Picture 9" descr="13416920_1040093706044178_7545758829247710567_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2863" y="1166868"/>
            <a:ext cx="2681635" cy="1519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21" y="2918267"/>
            <a:ext cx="2880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204" y="3153966"/>
            <a:ext cx="175260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294" y="1166868"/>
            <a:ext cx="3004423" cy="1519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928602" y="2875639"/>
            <a:ext cx="2711568" cy="1525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349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5" descr="C:\Documents and Settings\Balashova_I\Рабочий стол\Документы 2015\выставка в омске\113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3623073"/>
            <a:ext cx="2809875" cy="1393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 descr="C:\Documents and Settings\Balashova_I\Рабочий стол\Документы 2015\выставка в омске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364" y="3621883"/>
            <a:ext cx="2789237" cy="1394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4" descr="C:\Documents and Settings\Balashova_I\Рабочий стол\фотографии 2014\открытие отделения маленькая мама\IMG_20141222_151402.jpg"/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6" y="3621881"/>
            <a:ext cx="2843213" cy="1382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Прямоугольник 1"/>
          <p:cNvSpPr>
            <a:spLocks noChangeArrowheads="1"/>
          </p:cNvSpPr>
          <p:nvPr/>
        </p:nvSpPr>
        <p:spPr bwMode="auto">
          <a:xfrm>
            <a:off x="3912179" y="844154"/>
            <a:ext cx="5087360" cy="265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i="1" dirty="0">
                <a:latin typeface="Segoe UI" panose="020B0502040204020203" pitchFamily="34" charset="0"/>
                <a:cs typeface="Segoe UI" panose="020B0502040204020203" pitchFamily="34" charset="0"/>
              </a:rPr>
              <a:t>Отделение рассчитано </a:t>
            </a:r>
            <a:r>
              <a:rPr lang="ru-RU" altLang="ru-RU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для молодых женщин (до </a:t>
            </a:r>
            <a:r>
              <a:rPr lang="ru-RU" altLang="ru-RU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30 </a:t>
            </a:r>
            <a:r>
              <a:rPr lang="ru-RU" altLang="ru-RU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лет) и их детей в возрасте от 0 до 3-х лет.</a:t>
            </a:r>
            <a:endParaRPr lang="ru-RU" altLang="ru-RU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endParaRPr lang="ru-RU" altLang="ru-RU" sz="1500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 eaLnBrk="1" hangingPunct="1"/>
            <a:r>
              <a:rPr lang="ru-RU" altLang="ru-RU" sz="1200" b="1" i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Основные задачи отделения:</a:t>
            </a:r>
          </a:p>
          <a:p>
            <a:pPr marL="214313" indent="-214313" algn="just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altLang="ru-RU" sz="1200" b="1" i="1" dirty="0">
                <a:latin typeface="Segoe UI" panose="020B0502040204020203" pitchFamily="34" charset="0"/>
                <a:cs typeface="Segoe UI" panose="020B0502040204020203" pitchFamily="34" charset="0"/>
              </a:rPr>
              <a:t>сохранение </a:t>
            </a:r>
            <a:r>
              <a:rPr lang="ru-RU" altLang="ru-RU" sz="12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семьи, профилактика отказов</a:t>
            </a:r>
            <a:endParaRPr lang="ru-RU" altLang="ru-RU" sz="1200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14313" indent="-214313" algn="just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altLang="ru-RU" sz="1200" b="1" i="1" dirty="0">
                <a:latin typeface="Segoe UI" panose="020B0502040204020203" pitchFamily="34" charset="0"/>
                <a:cs typeface="Segoe UI" panose="020B0502040204020203" pitchFamily="34" charset="0"/>
              </a:rPr>
              <a:t>охрана жизни и здоровья матерей и их детей,</a:t>
            </a:r>
          </a:p>
          <a:p>
            <a:pPr marL="214313" indent="-214313" algn="just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altLang="ru-RU" sz="1200" b="1" i="1" dirty="0">
                <a:latin typeface="Segoe UI" panose="020B0502040204020203" pitchFamily="34" charset="0"/>
                <a:cs typeface="Segoe UI" panose="020B0502040204020203" pitchFamily="34" charset="0"/>
              </a:rPr>
              <a:t>создание условий для социальной и психологической адаптации юных матерей, гармоничного развития ребенка,</a:t>
            </a:r>
          </a:p>
          <a:p>
            <a:pPr marL="214313" indent="-214313" algn="just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altLang="ru-RU" sz="1200" b="1" i="1" dirty="0">
                <a:latin typeface="Segoe UI" panose="020B0502040204020203" pitchFamily="34" charset="0"/>
                <a:cs typeface="Segoe UI" panose="020B0502040204020203" pitchFamily="34" charset="0"/>
              </a:rPr>
              <a:t>коррекция отношений с семьей,</a:t>
            </a:r>
          </a:p>
          <a:p>
            <a:pPr marL="214313" indent="-214313" algn="just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altLang="ru-RU" sz="1200" b="1" i="1" dirty="0">
                <a:latin typeface="Segoe UI" panose="020B0502040204020203" pitchFamily="34" charset="0"/>
                <a:cs typeface="Segoe UI" panose="020B0502040204020203" pitchFamily="34" charset="0"/>
              </a:rPr>
              <a:t>восстановление положительных социальных связей.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14852" y="227153"/>
            <a:ext cx="8068260" cy="469106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1800" b="1" dirty="0">
                <a:ln w="66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Отделение «МОЛОДАЯ МАМА» ГБУСО КО «Центр помощи детям, оставшимся безе попечения родителей «Надежда»</a:t>
            </a:r>
          </a:p>
        </p:txBody>
      </p:sp>
      <p:pic>
        <p:nvPicPr>
          <p:cNvPr id="9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812006"/>
            <a:ext cx="3620511" cy="271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2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82741"/>
            <a:ext cx="2728421" cy="1933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42340" y="227154"/>
            <a:ext cx="8068260" cy="469106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1800" b="1" dirty="0">
                <a:ln w="66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Принципы семейного воспитания в группах, сформированных по квартирному типу – «КАК ДОМА» ( спальни, залы, бытовые комнаты, кухни-столовые и др.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785" y="1204345"/>
            <a:ext cx="3134070" cy="1691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2"/>
          <a:stretch/>
        </p:blipFill>
        <p:spPr>
          <a:xfrm>
            <a:off x="3136740" y="3018367"/>
            <a:ext cx="2665164" cy="1934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011" y="1204345"/>
            <a:ext cx="2678298" cy="1691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785" y="2895435"/>
            <a:ext cx="3533437" cy="2388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Gagina_M\Desktop\ГАГИНА М Б\Учреждения\Гусев Росток\IMG_20190313_12252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4345"/>
            <a:ext cx="2728420" cy="161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64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81" y="1515465"/>
            <a:ext cx="3853063" cy="2167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738" y="234594"/>
            <a:ext cx="1691209" cy="1188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74" y="2814206"/>
            <a:ext cx="1582310" cy="1402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65" y="1426627"/>
            <a:ext cx="1860847" cy="1240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602" y="1962509"/>
            <a:ext cx="3017669" cy="1273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603" y="3176794"/>
            <a:ext cx="3017668" cy="1865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74" y="4210699"/>
            <a:ext cx="1582310" cy="890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74" y="234594"/>
            <a:ext cx="1783430" cy="1188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281" y="234594"/>
            <a:ext cx="1783431" cy="1188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602" y="289079"/>
            <a:ext cx="2923116" cy="1644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86109-FED5-45C0-B570-B7DD06ABD353}" type="slidenum">
              <a:rPr lang="ru-RU" smtClean="0"/>
              <a:t>14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293055" y="3843933"/>
            <a:ext cx="3464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Групповое наставничество посредством организации занятий серфингом в центре «Наш дом»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86800" y="4767263"/>
            <a:ext cx="299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322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4C28-1847-4B46-81D3-2B6871DCAFD4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60582" y="107732"/>
            <a:ext cx="6825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Реализация прав детей на образование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8" y="557062"/>
            <a:ext cx="4475163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618" y="630952"/>
            <a:ext cx="1603879" cy="285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" y="2651285"/>
            <a:ext cx="4447309" cy="2492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690" y="1713534"/>
            <a:ext cx="1911926" cy="2722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418" y="2280213"/>
            <a:ext cx="1896052" cy="286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9824">
            <a:off x="4317532" y="377389"/>
            <a:ext cx="3116098" cy="216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Объект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18" y="3471210"/>
            <a:ext cx="2880729" cy="1649878"/>
          </a:xfrm>
          <a:prstGeom prst="rect">
            <a:avLst/>
          </a:prstGeom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9257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-10888" y="1988344"/>
            <a:ext cx="9144000" cy="7201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3200" b="1" dirty="0" smtClean="0">
                <a:ln w="6600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СПАСИБО ЗА ВНИМАНИЕ!</a:t>
            </a:r>
            <a:endParaRPr lang="ru-RU" altLang="ru-RU" sz="3200" b="1" dirty="0">
              <a:ln w="6600">
                <a:noFill/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112" y="562036"/>
            <a:ext cx="2177144" cy="1088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256" y="562036"/>
            <a:ext cx="2177144" cy="1095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80" y="562037"/>
            <a:ext cx="2177144" cy="1088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824" y="562037"/>
            <a:ext cx="2177144" cy="1088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112" y="3483000"/>
            <a:ext cx="2178000" cy="108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296" y="3476258"/>
            <a:ext cx="2178000" cy="108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24" y="3483000"/>
            <a:ext cx="2178000" cy="108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112" y="3476258"/>
            <a:ext cx="2178000" cy="108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761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Единая структура оказания помощи семье и детям </a:t>
            </a:r>
            <a:r>
              <a:rPr lang="ru-RU" sz="2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системе социальной защиты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8660733"/>
              </p:ext>
            </p:extLst>
          </p:nvPr>
        </p:nvGraphicFramePr>
        <p:xfrm>
          <a:off x="590309" y="1102807"/>
          <a:ext cx="8096491" cy="366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942" y="1548606"/>
            <a:ext cx="2524125" cy="3493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73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89293"/>
            <a:ext cx="7886700" cy="449534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altLang="ru-RU" sz="2400" b="1" dirty="0"/>
              <a:t>Службы помощи семье  и детям</a:t>
            </a:r>
          </a:p>
        </p:txBody>
      </p:sp>
      <p:pic>
        <p:nvPicPr>
          <p:cNvPr id="3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257300"/>
            <a:ext cx="2057400" cy="167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3086100" y="1314450"/>
            <a:ext cx="3922212" cy="407804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>
                <a:cs typeface="Arial" charset="0"/>
              </a:rPr>
              <a:t>1 </a:t>
            </a:r>
            <a:r>
              <a:rPr lang="ru-RU" altLang="ru-RU" sz="1100" b="1" dirty="0" smtClean="0">
                <a:cs typeface="Arial" charset="0"/>
              </a:rPr>
              <a:t>центр социальной </a:t>
            </a:r>
            <a:r>
              <a:rPr lang="ru-RU" altLang="ru-RU" sz="1100" b="1" dirty="0">
                <a:cs typeface="Arial" charset="0"/>
              </a:rPr>
              <a:t>помощи семье  и </a:t>
            </a:r>
            <a:r>
              <a:rPr lang="ru-RU" altLang="ru-RU" sz="1100" b="1" dirty="0" smtClean="0">
                <a:cs typeface="Arial" charset="0"/>
              </a:rPr>
              <a:t>детям (с 17 отделениями в муниципалитетах области)</a:t>
            </a:r>
            <a:endParaRPr lang="ru-RU" altLang="ru-RU" sz="1100" b="1" dirty="0">
              <a:cs typeface="Arial" charset="0"/>
            </a:endParaRP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3086100" y="1828800"/>
            <a:ext cx="3922212" cy="415499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100" b="1" dirty="0"/>
              <a:t>3 реабилитационных центра для детей с ограниченными возможностями здоровья</a:t>
            </a: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3086100" y="2914650"/>
            <a:ext cx="3922213" cy="588623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/>
              <a:t> 3 приюта, в том числе 1 социальный приют для несовершеннолетних, нуждающихся в социальной реабилитации  </a:t>
            </a: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3086100" y="2400300"/>
            <a:ext cx="3922212" cy="415499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/>
              <a:t>1 социально-оздоровительный центр для несовершеннолетних</a:t>
            </a: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3086100" y="3943350"/>
            <a:ext cx="3922212" cy="242374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/>
              <a:t>1 кризисный центр помощи женщинам</a:t>
            </a: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3086099" y="3536413"/>
            <a:ext cx="3922212" cy="242374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/>
              <a:t>2 дома-интерната </a:t>
            </a:r>
            <a:r>
              <a:rPr lang="ru-RU" altLang="ru-RU" sz="1100" b="1" dirty="0" smtClean="0"/>
              <a:t>для детей-инвалидов</a:t>
            </a:r>
            <a:endParaRPr lang="ru-RU" altLang="ru-RU" sz="1100" b="1" dirty="0"/>
          </a:p>
        </p:txBody>
      </p:sp>
      <p:sp>
        <p:nvSpPr>
          <p:cNvPr id="37" name="Line 18"/>
          <p:cNvSpPr>
            <a:spLocks noChangeShapeType="1"/>
          </p:cNvSpPr>
          <p:nvPr/>
        </p:nvSpPr>
        <p:spPr bwMode="auto">
          <a:xfrm>
            <a:off x="2343150" y="2171700"/>
            <a:ext cx="742950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ru-RU"/>
          </a:p>
        </p:txBody>
      </p:sp>
      <p:sp>
        <p:nvSpPr>
          <p:cNvPr id="38" name="Line 19"/>
          <p:cNvSpPr>
            <a:spLocks noChangeShapeType="1"/>
          </p:cNvSpPr>
          <p:nvPr/>
        </p:nvSpPr>
        <p:spPr bwMode="auto">
          <a:xfrm>
            <a:off x="2343150" y="2171700"/>
            <a:ext cx="74295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ru-RU"/>
          </a:p>
        </p:txBody>
      </p:sp>
      <p:sp>
        <p:nvSpPr>
          <p:cNvPr id="39" name="Line 20"/>
          <p:cNvSpPr>
            <a:spLocks noChangeShapeType="1"/>
          </p:cNvSpPr>
          <p:nvPr/>
        </p:nvSpPr>
        <p:spPr bwMode="auto">
          <a:xfrm>
            <a:off x="2343150" y="2171700"/>
            <a:ext cx="742950" cy="148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ru-RU"/>
          </a:p>
        </p:txBody>
      </p:sp>
      <p:sp>
        <p:nvSpPr>
          <p:cNvPr id="40" name="Line 21"/>
          <p:cNvSpPr>
            <a:spLocks noChangeShapeType="1"/>
          </p:cNvSpPr>
          <p:nvPr/>
        </p:nvSpPr>
        <p:spPr bwMode="auto">
          <a:xfrm>
            <a:off x="2343150" y="2171700"/>
            <a:ext cx="685800" cy="1885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ru-RU"/>
          </a:p>
        </p:txBody>
      </p:sp>
      <p:sp>
        <p:nvSpPr>
          <p:cNvPr id="41" name="Line 22"/>
          <p:cNvSpPr>
            <a:spLocks noChangeShapeType="1"/>
          </p:cNvSpPr>
          <p:nvPr/>
        </p:nvSpPr>
        <p:spPr bwMode="auto">
          <a:xfrm flipV="1">
            <a:off x="2343150" y="2000250"/>
            <a:ext cx="742950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ru-RU"/>
          </a:p>
        </p:txBody>
      </p:sp>
      <p:sp>
        <p:nvSpPr>
          <p:cNvPr id="42" name="Line 23"/>
          <p:cNvSpPr>
            <a:spLocks noChangeShapeType="1"/>
          </p:cNvSpPr>
          <p:nvPr/>
        </p:nvSpPr>
        <p:spPr bwMode="auto">
          <a:xfrm flipV="1">
            <a:off x="2343150" y="1485900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ru-RU"/>
          </a:p>
        </p:txBody>
      </p: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457200" y="3943350"/>
            <a:ext cx="2228850" cy="415499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/>
              <a:t>3 дома ребенка (из них 2 специализированных)</a:t>
            </a:r>
          </a:p>
        </p:txBody>
      </p:sp>
      <p:sp>
        <p:nvSpPr>
          <p:cNvPr id="45" name="Line 26"/>
          <p:cNvSpPr>
            <a:spLocks noChangeShapeType="1"/>
          </p:cNvSpPr>
          <p:nvPr/>
        </p:nvSpPr>
        <p:spPr bwMode="auto">
          <a:xfrm>
            <a:off x="1543050" y="2932510"/>
            <a:ext cx="0" cy="9536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
             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787" y="1828801"/>
            <a:ext cx="2052213" cy="15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G:\лепка пельменей Надежда\IMG_653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230" y="3541591"/>
            <a:ext cx="2021877" cy="158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Лагерь СОЦ\IMG_172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786" y="-20346"/>
            <a:ext cx="2020866" cy="175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3122895" y="4276068"/>
            <a:ext cx="3885417" cy="415499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/>
              <a:t>4 </a:t>
            </a:r>
            <a:r>
              <a:rPr lang="ru-RU" altLang="ru-RU" sz="1100" b="1" dirty="0" smtClean="0"/>
              <a:t>центра </a:t>
            </a:r>
            <a:r>
              <a:rPr lang="ru-RU" altLang="ru-RU" sz="1100" b="1" dirty="0"/>
              <a:t>помощи детям, оставшимся без попечения родителей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457200" y="4472366"/>
            <a:ext cx="2228850" cy="242374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1100" b="1" dirty="0"/>
              <a:t>1 школа-интернат</a:t>
            </a:r>
          </a:p>
        </p:txBody>
      </p:sp>
    </p:spTree>
    <p:extLst>
      <p:ext uri="{BB962C8B-B14F-4D97-AF65-F5344CB8AC3E}">
        <p14:creationId xmlns:p14="http://schemas.microsoft.com/office/powerpoint/2010/main" val="388839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914400" y="342900"/>
            <a:ext cx="6934200" cy="469106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dirty="0" smtClean="0">
                <a:ln w="6600">
                  <a:noFill/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РЕОРГАНИЗАЦИЯ ДЕТСКИХ ДОМОВ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5251402"/>
              </p:ext>
            </p:extLst>
          </p:nvPr>
        </p:nvGraphicFramePr>
        <p:xfrm>
          <a:off x="152400" y="1028700"/>
          <a:ext cx="8763000" cy="3705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9405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420238887"/>
              </p:ext>
            </p:extLst>
          </p:nvPr>
        </p:nvGraphicFramePr>
        <p:xfrm>
          <a:off x="365342" y="914401"/>
          <a:ext cx="8305800" cy="3926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718127" y="165678"/>
            <a:ext cx="7696200" cy="6286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5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ru-RU" altLang="ru-RU" b="1" dirty="0" smtClean="0">
                <a:ln w="66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КАТЕГОРИИ ГРАЖДАН, КОТОРЫМ ОКАЗЫВАЮТСЯ СОЦИАЛЬНЫЕ УСЛУГИ В ЦЕНТРАХ</a:t>
            </a:r>
            <a:endParaRPr lang="ru-RU" altLang="ru-RU" b="1" dirty="0">
              <a:ln w="66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94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4142123"/>
              </p:ext>
            </p:extLst>
          </p:nvPr>
        </p:nvGraphicFramePr>
        <p:xfrm>
          <a:off x="190500" y="812006"/>
          <a:ext cx="8763000" cy="3492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1295400" y="127974"/>
            <a:ext cx="6553200" cy="469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b="1" dirty="0" smtClean="0">
                <a:ln w="6600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ЦЕЛЬ И ЗАДАЧИ ИЗМЕНЕНИЙ</a:t>
            </a:r>
            <a:endParaRPr lang="ru-RU" altLang="ru-RU" b="1" dirty="0">
              <a:ln w="6600">
                <a:noFill/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" y="4312503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ru-RU" sz="16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Центры помощи детям, оставшимся без попечения родителей, являются примером интеграции всех видов деятельности по профилактике социального сиротства.</a:t>
            </a:r>
            <a:endParaRPr lang="ru-RU" sz="1600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879524"/>
            <a:ext cx="2517775" cy="1944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07727"/>
            <a:ext cx="2514600" cy="1916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2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42340" y="342900"/>
            <a:ext cx="8068260" cy="469106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1800" b="1" dirty="0">
                <a:ln w="66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Социально-реабилитационная работа с детьми, </a:t>
            </a:r>
          </a:p>
          <a:p>
            <a:pPr algn="ctr"/>
            <a:r>
              <a:rPr lang="ru-RU" altLang="ru-RU" sz="1800" b="1" dirty="0">
                <a:ln w="66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о</a:t>
            </a:r>
            <a:r>
              <a:rPr lang="ru-RU" altLang="ru-RU" sz="1800" b="1" dirty="0" smtClean="0">
                <a:ln w="66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ставшимися </a:t>
            </a:r>
            <a:r>
              <a:rPr lang="ru-RU" altLang="ru-RU" sz="1800" b="1" dirty="0" smtClean="0">
                <a:ln w="66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без попечения родителей, и детьми из семей в трудной жизненной ситуации</a:t>
            </a:r>
            <a:endParaRPr lang="ru-RU" altLang="ru-RU" sz="1800" b="1" i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altLang="ru-RU" sz="1500" b="1" dirty="0">
              <a:ln w="6600">
                <a:noFill/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95" y="1227732"/>
            <a:ext cx="2880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227732"/>
            <a:ext cx="2880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800" y="1227732"/>
            <a:ext cx="2880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710" y="2971799"/>
            <a:ext cx="2880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3" y="2971799"/>
            <a:ext cx="2880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156" y="2971799"/>
            <a:ext cx="2882628" cy="1482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50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42340" y="261877"/>
            <a:ext cx="8068260" cy="469106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1800" b="1" dirty="0">
                <a:ln w="66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КРУГЛОСУТОЧНЫЙ ПРИЕМ НЕСОВЕРШЕННОЛЕТНИХ И ПРОВЕДЕНИЕ МЕДИЦИНСКОГО ОБСЛЕДОВАНИЯ, </a:t>
            </a:r>
          </a:p>
          <a:p>
            <a:pPr algn="ctr"/>
            <a:r>
              <a:rPr lang="ru-RU" altLang="ru-RU" sz="1800" b="1" dirty="0">
                <a:ln w="66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ОХРАНА ЗДОРОВЬЯ</a:t>
            </a:r>
            <a:endParaRPr lang="ru-RU" altLang="ru-RU" sz="1800" b="1" i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altLang="ru-RU" sz="1500" b="1" dirty="0">
              <a:ln w="6600">
                <a:noFill/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44" y="1131751"/>
            <a:ext cx="2590800" cy="14498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422" y="1131750"/>
            <a:ext cx="2880000" cy="144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9" y="1131750"/>
            <a:ext cx="2880000" cy="144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244" y="2926213"/>
            <a:ext cx="2880000" cy="144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926214"/>
            <a:ext cx="2880000" cy="144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6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29752" y="224094"/>
            <a:ext cx="8068260" cy="469106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1800" b="1" dirty="0" smtClean="0">
                <a:ln w="66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РАБОТА С СЕМЬЯМИ, ДНЕВНОЕ </a:t>
            </a:r>
            <a:r>
              <a:rPr lang="ru-RU" altLang="ru-RU" sz="1800" b="1" dirty="0">
                <a:ln w="6600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ПРЕБЫВАНИЕ НЕСОВЕРШЕННОЛЕТНИХ, НАХОДЯЩИХСЯ В ТРУДНОЙ ЖИЗНЕННОЙ СИТУАЦИИ, В ТОМ ЧИСЛЕ ДЕТИ-ИНВАЛИДЫ</a:t>
            </a:r>
            <a:endParaRPr lang="ru-RU" altLang="ru-RU" sz="1800" b="1" i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altLang="ru-RU" sz="1500" b="1" dirty="0">
              <a:ln w="6600">
                <a:noFill/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25799"/>
            <a:ext cx="2880000" cy="1445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16" y="3257550"/>
            <a:ext cx="2880000" cy="1445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012" y="3263501"/>
            <a:ext cx="2880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012" y="1115564"/>
            <a:ext cx="2880000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962" y="2171700"/>
            <a:ext cx="2880000" cy="1445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580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4487</TotalTime>
  <Words>2259</Words>
  <Application>Microsoft Office PowerPoint</Application>
  <PresentationFormat>Экран (16:9)</PresentationFormat>
  <Paragraphs>118</Paragraphs>
  <Slides>16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Специальное оформление</vt:lpstr>
      <vt:lpstr>1_Специальное оформление</vt:lpstr>
      <vt:lpstr>«Об опыте реализации 481 постановления Правительства РФ в  Калининградской области»</vt:lpstr>
      <vt:lpstr>Единая структура оказания помощи семье и детям  в системе социальной защиты</vt:lpstr>
      <vt:lpstr>Службы помощи семье  и детям</vt:lpstr>
      <vt:lpstr>РЕОРГАНИЗАЦИЯ ДЕТСКИХ ДОМОВ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Kate</dc:creator>
  <cp:lastModifiedBy>Татьяна</cp:lastModifiedBy>
  <cp:revision>278</cp:revision>
  <cp:lastPrinted>2018-01-30T13:50:30Z</cp:lastPrinted>
  <dcterms:created xsi:type="dcterms:W3CDTF">2017-03-06T20:18:03Z</dcterms:created>
  <dcterms:modified xsi:type="dcterms:W3CDTF">2019-03-18T20:05:12Z</dcterms:modified>
</cp:coreProperties>
</file>