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78" r:id="rId4"/>
    <p:sldId id="279" r:id="rId5"/>
    <p:sldId id="280" r:id="rId6"/>
    <p:sldId id="281" r:id="rId7"/>
    <p:sldId id="282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70"/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4" autoAdjust="0"/>
    <p:restoredTop sz="89680" autoAdjust="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6CE9-2BD2-47E1-ABC8-91DFD9B958F4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044D0-F29C-403E-A46C-243A05D27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5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044D0-F29C-403E-A46C-243A05D27DC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2015 года организации для детей-сирот и детей, оставшихся без попечения родителей (детские дома), находятся введении Департамента социальной защиты населения области.  Практически одновременно со сменой ведомственной принадлежности организаций для детей-сирот началась работа по приведению их в соответствие требованиям постановления № 481.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 в регионе функционирует 14 организаций для детей-сирот и детей, оставшихся без попечения родителей, в которых проживает 559 детей-сирот и детей, оставшихся без попечения родителей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(или 12  % от общей численности детей-сирот в области)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250 детей, находящихся в трудной жизненной ситуации: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сфере социального обслуживания - 10 центров помощи детям, оставшимся без попечения родителей и 2 детских дома-интерната для умственно отсталых детей;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сфере здравоохранения – 2 специализированных дома ребенка.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044D0-F29C-403E-A46C-243A05D27DC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Деятельность каждой организации для детей-сирот проанализирована в ходе мониторинга в ноябре 2018 года на соответствие требованиям постановления Правительства № 481. Итоги экспертной оценки свидетельствуют, что в регионе исполнение требований данного нормативного акта осуществляется на должном уровне.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Реализация постановления № 481 проводится по следующим приоритетным направлениям деятельности: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Обеспечения временности пребывания детей в организации для детей-сирот, организации содействия устройству детей на воспитание в семью: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каждой организации (в том числе в детских домах-интернатах для умственно отсталых детей) составлены индивидуальные планы развития и жизнеустройства детей на каждого ребенка.  Планы являются живым рабочим документом специалистов, исполнение мероприятий плана постоянно анализируется, вносятся необходимые коррективы;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в каждой организации проведена работа по созданию комфортных условий для посещения ребенка лицами, желающими усыновить (удочерить) или принять под опеку (попечительство) ребенка;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проведена реорганизация центров помощи детям, оставшимся без попечения родителей, с ограниченными возможностями здоровья, путем их присоединения к организациям для детей-сирот, имеющим успешный опыт реабилитации детей и их семейного жизнеустройства.  Дети проживают в среде со здоровыми сверстниками, что позволяет им лучше социализироваться, повышает возможность передачи в семью;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значительно увеличилось количество Школ подготовки кандидатов в приемные родители (с 6 ШПР в 2015 году до 17 ШПР в 2019 году).  В целях повышения доступности для потенциальных кандидатов Школы открыты на базе комплексных центров социального обслуживания населения. В 2020 году такие Школы будут функционировать в каждом муниципальном районе области (28 ШПР);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структуре центров помощи детям, оставшимся без попечения родителей, с 2016 года имеются отделения содействия семейного устройства детей-сирот.  Специалисты отделений активно используют информационно-просветительские технологии семейного устройства: «Дни аиста», «Дни открытых дверей», к участию в которых приглашаются кандидаты в замещающие родители, кровные родители, СМИ, общественность, разрабатываются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портфолио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видеоматериалы о детях-сиротах с целью их семейного устройства;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деятельность организаций для детей-сирот внедряются проектные технологии содействия устройству детей-сирот в замещающие и кровные семьи, в том числе благодаря привлечению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грантовых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средств, взаимодействию с Вологодской Епархией: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«Хочу в семью» и 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«Призреть сироту – христианский долг каждого!» -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семейному устройству детей-сирот в семьи граждан.  Данная проектная деятельность реализуется организациями для детей-сирот совместно с Вологодской епархией.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Взаимодействие с русской православной церковью также является важной составляющей в работе по подготовке кандидатов в замещающие родители и семейному устройству детей-сирот. В рамках реализации совместных проектов 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прихожане вологодских храмов активно включились в осуществление подбора православных приемных родителей для детей «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трудноустраиваемой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категории» (подростков, 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сиблингов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детей с инвалидностью), вступили в волонтерскую службу поддержки замещающих семей, стали гостевыми семьями для детей в период каникул, выходных дней.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Священнослужители приглашаются на встречи с гражданами, желающими стать приемными родителями, проводят беседы с детьми по вопросам подготовки к семейной жизни, оказывают помощь специалистам в решении сложных ситуаций, связанных с воспитанием детей;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«Право вновь стать родителем» по поддержке кровных родителей при восстановлении в родительских правах и сопровождение кровной семьи с целью предотвращения социального сиротства (реализуется БУ СО ВО «Вологодский центр помощи детям, оставшимся без попечения родителей,  № 2»);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3) проект «25 волшебных писем» - применение новых форм информирования граждан о семейном устройстве детей-сирот (реализуется в БУ СО ВО «Великоустюгский центр помощи детям, оставшимся без попечения родителей»).  В разработку открыток с изображением семейных ценностей вовлечены 25 воспитанников Великоустюгского центра, распространено 2500 открыток о формах семейного устройства.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Ежегодно в области в период с 20 марта по 1 октября реализуется социально значимая акция «На каникулы в семью» по временному устройству детей-сирот в целях их дальнейшего семейного устройства.  Временное устройство детей-сирот в семьи позволяет детям расширить круг своих знакомств, приобрести новые социальные связи, получить полезные бытовые навыки, а также обрести новых родителей.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256 детей - 97 детей (17,7 % от общего количества воспитанников, проживающих в организациях для детей-сирот) остались жить в семьях (2017 год - из 279 детей - 95 детей). 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в целях достижения эффективной деятельности по семейному устройству детей-сирот в области проводится ряд социально значимых мероприятий, содействующих активизации семейного устройства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трудноустраиваемой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категории детей-сирот (подростки,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сиблинги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дети-инвалиды):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феврале 2018 году впервые в регионе стартовала объявленная Губернатором области областная акция «Семья каждому ребенку», направленная на активизацию деятельности по семейному устройству детей-сирот, привлечению внимания общества к проблеме сиротства.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Крайне важно отметить, что акция дала своевременное развитие такому направлению поддержки, как «наставничество». Более 100 «наставников» находятся рядом с воспитанниками организаций для детей-сирот, сопровождая их в выборе жизненного пути;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июне 2018 года впервые состоялся в области Конкурс детского творчества «Созвездие талантов Вологодчины». Конкурс дал шанс заявить о себе и своих талантах более 400 детям-сиротам. Результатом проведения данного мероприятия стало устройство 57 детей-сирот в семьи.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Принимая во внимание проблему возвратов детей, с 2016 года в каждой организации для детей-сирот открыты новые структурные отделения «службы сопровождения кровных и замещающих семей», созданы клубы взаимопомощи и поддержки замещающих семей (к примеру, «Бабушка-Профи, которые посещают более 350 приемных семей, факты возврата детей среди членов клубов отсутствуют).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 комплексную помощь и поддержку получают 41,4 % замещающих семей (что составляет 100 % нуждающихся в помощи семей).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целях усиления проводимой работы с замещающими семьями в 2018 году в области разработан и внедрен в деятельность организаций «Межведомственный регламент проведения ежемесячного мониторинга условий жизни несовершеннолетних в семьях опекунов (попечителей), в том числе в приемных семьях». Данный Регламент определяет порядок межведомственного взаимодействия по вопросам предупреждения, выявления и устранения нарушений прав и законных интересов детей, проживающих в замещающих семьях.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044D0-F29C-403E-A46C-243A05D27DC1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результате проводимой работы с 2016 года удалось: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20 % сократить сроки пребывания детей в организации.  В 2016 году средний период пребывания ребенка в организации составлял 32 месяца (2,8 года), в 2018 году 25 месяцев(2,1 года);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27 % уменьшить численность воспитанников организаций для детей-сирот (в 2016 году количество детей-сирот, находящихся в организации, составляло 772 чел., в  2018 году – 568 чел.);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2 % увеличить долю детей-сирот, проживающих в семьях граждан (показатель «Доля детей-сирот и детей, оставшихся без попечения родителей, проживающих в семьях граждан» составляет 87,2 %);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2,4 раза увеличить охват замещающих семей социальным сопровождением (в 2016 году доля замещающих семей, получающих социальные услуги – 17 %, в 2018 году – 41,4 %);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расширить сеть Школ подготовки кандидатов в приемные родители посредством привлечения ресурсов комплексных центров социального обслуживания населения области;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создать волонтерское сообщество по поддержке замещающих семей. Деятельностью волонтерской службы охвачены все муниципальные районы области, ежегодно более 300 замещающих семей получают своевременную поддержку.  Только в 2018 году предотвращен риск возврата в организацию15 детей;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внедрить в практическую деятельность специалистов проектные технологии, способствующие минимизации сроков нахождения ребенка в организации, способствовать их семейному устройству;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 раза сократить количество центров помощи детям, оставшимся без попечения родителей (с 20 центров в 2015 году до 10 центров в 2019 году).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044D0-F29C-403E-A46C-243A05D27DC1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200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Создание в организации для детей-сирот благоприятных условий пребывания, приближенных к семейным.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организациях для детей-сирот с 2016 года проведены качественные изменения условий жизни детей.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Фокус внимания органов власти области, организаций для детей-сирот сосредоточен: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создание уютных, комфортных условий проживания детей, приближенных к семейным.  В настоящее время в 8 центрах помощи детям, оставшимся без попечения родителей (80 %) воспитательные группы оборудованы по квартирному типу.   В 2 центрах и детском доме-интернате для умственно отсталых детей частично созданы условия по квартирному типу (в настоящее время ремонтные работы продолжаются).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групповые помещения оснащены необходимой мебелью, аудио и видеооборудованием, у всех детей имеются личные вещи, игрушки, книги в свободном беспрепятственном доступе.  Приобретение личных вещей осуществляется с участием детей.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Группы формируются по принципу совместного проживания и пребывания детей разного возраста и состояния здоровья, братьев и сестер.  Численность детей в группе не превышает 8 человек.  Перевод детей из одной группы в другую не допускается.  За каждой группой закрепляется ограниченное количество педагогических работников.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создание условий для приема детей без медицинских анализов.  В 3 центрах имеются приемные места, в 2019 году будет завершена работа по открытию приемных мест ещё в 3 центрах;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организацию питания детей.  В 8 центрах (80 %) прием пищи осуществляется непосредственно на группах.  Во всех центрах завтрак, обед и ужин организуются с учетом индивидуальной занятости детей (в разное время);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организацию индивидуального пространства ребенка;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получение дополнительного образования вне организаций для детей-сирот.  80 % воспитанников центров, охвачены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допобразованием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пределами организаций для детей-сирот, в 2016 году данный показатель составлял 65 %;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участие детей в планировании своей занятости, отдыха и досуга, составления меню, выборе образовательной организации, обустройстве группы, общения с родными, кандидатами в замещающие родители и т.д.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период с 2016 по 2018 годы на обустройство организаций для детей-сирот выделено 29,8 млн. рублей средств областного бюджета, привлечено свыше  10 млн. рублей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грантовых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средств.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044D0-F29C-403E-A46C-243A05D27DC1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1200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Помощь в социальной адаптации детей в возрасте до 18 лет и лиц в возрасте от 18 лет и старше, подготовке детей к самостоятельной жизни.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Ключевые точки в работе с детьми по подготовке их к самостоятельной жизни и помощь выпускникам всех форм попечения: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у детей навыков самостоятельного проживания, а также развитие кураторства над выпускниками.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примеру, в области реализуется региональный комплекс мер «Территория возможностей», который предусматривает создание эффективной региональной системы подготовки воспитанников организаций для детей-сирот к самостоятельной жизни, развитию системы наставничества над выпускниками всех форм попечения в период их обучения в профессиональных образовательных организациях, трудоустройства.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Указанный Комплекс мер на 2018 – 2019 годы получил финансовую помощь Фонда поддержки детей, находящихся в трудной жизненной ситуации, в объеме более 9,117 млн. рублей.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В рамках реализации Комплекса мер на базе организаций для детей-сирот оборудуются «тренировочные квартиры» для развития у воспитанников навыков самостоятельного проживания, развивается территория кураторства и наставничества «Стал успешным сам  - помоги другому», созданы клубные сообществ выпускников «ОМОН» (отряд молодежи особого назначения), обучены специалисты эффективным технологиям сопровождения выпускников.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развитие технологии наставничества над воспитанниками организаций для детей-сирот.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примеру, в 2018 году разработан проект «Уверенно иду по жизни.  Научу тебя» по развитию наставничества над детьми-сиротами (реализуется БУ СО ВО «Череповецкий центр помощи детям, оставшимся без попечения родителей, «Наши дети»), на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софинансирование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которого получен грант федерального Фонда поддержки детей, находящихся в трудной жизненной ситуации, в размере 1 млн. рублей (период реализации проекта: с 1 апреля 2018 года по 30 сентября 2019 года).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Реализация проекта позволит повысить эффективность работы с воспитанниками организаций для детей-сирот путем построения системы наставничества, в том числе при подготовке их к выпуску и самостоятельного проживания.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Еще один успешный проект, направленный на поиск наставников для детей-сирот - </a:t>
            </a:r>
            <a:r>
              <a:rPr lang="ru-RU" sz="1200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«День рождения +»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(реализуется в БУ СО ВО «Череповецкий центр помощи детям, оставшимся без попечения родителей, «Наши дети»).  В рамках проекта жители города Череповца поздравляют воспитанников с днем рождения (даты рождения которых совпадают). Тем самым дети получают опыт общения с людьми, стремящимися оказать помощь и поддержку, проявить участие в судьбе, расширяют круг общения, развивают коммуникативные навыки, приобретают новых друзей и наставников, выражают благодарность людям, проявившим заботу и участие, учатся заботиться о других.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Реализация проекта позволила практически каждому воспитаннику учреждения подобрать значимого взрослого наставника для сопровождения детей в выборе их жизненного пути.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Результаты работы с детьми и выпускниками: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всех организациях для детей-сирот созданы условия для получения детьми навыков самостоятельного проживания (имеются «социальные кухни» для самостоятельного приготовления пищи, функционируют клубы для обучения воспитанников навыкам ведения домашнего хозяйства, в ряде организаций имеются свои приусадебные и дачные участки, что позволяет обучить детей ведению садово-огородных работ);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активно формируется система внешнего наставничества над воспитанниками организаций для детей-сирот (на сегодняшний день сформировано более 100 пар «наставник-воспитанник»);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сформирована система поддержки выпускников всех форм попечения (функционируют 5 «кустовых» служб сопровождения выпускников, более 400 выпускников или более 50 % от общего числа выпускников в возрасте от 18 до 23 лет, получают необходимую помощь специалистов).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044D0-F29C-403E-A46C-243A05D27DC1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1200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Дальнейшие перспективы развития деятельности организаций для детей-сирот в регионе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1) в вопросах семейного устройства и предотвращения случаев помещения детей в организации: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открыть в каждом муниципалитете Школы подготовки кандидатов в замещающие родители, клубные сообщества поддержки замещающих семей;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усилить работу по развитию взаимодействия с родственниками детей, а также по месту жительства кровных родителей;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открыть Школы для кровных родителей по восстановлению их родительского статуса;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минимизировать сроки пребывания ребенка в организации (не более 1 года);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внедрить в практику работы с замещающими семьями технологию «Передышка»;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развивать в организациях для детей-сирот проектный подход семейного устройства воспитанников;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внедрять современные реабилитационные технологии восстановления психологического статуса детей;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продолжить системную работу по оказанию комплекса реабилитационных услуг семьям, воспитывающим детей с ментальными нарушениями, в целях исключения помещения детей в организации для детей-сирот.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в целях создания благоприятных условий пребывания, приближенных к семейным: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повышать уровень благополучия проживания воспитанников в организациях посредством создания комфортных условий в воспитательных группах, организации индивидуального пространства для детей, а также продолжить работу над качественными показателями взаимоотношений сотрудников организаций с детьми;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проводить структурные изменения в организациях для детей-сирот по созданию семейных условий воспитания, открытию мест для приема детей без медицинских анализов, организации питания на группах, созданию бытовых помещений по самостоятельному приготовлению пищи;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рассмотреть вопрос перевода домов ребенка из сферы здравоохранения в сферу социального обслуживания (2019 – 2020 годы);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повышать уровень профессиональных компетенций специалистов организаций для детей-сирот, осуществлять профилактику эмоционального выгорания воспитателей.</a:t>
            </a:r>
          </a:p>
          <a:p>
            <a:r>
              <a:rPr lang="ru-RU" sz="120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в целях успешной социализации воспитанников и выпускников организаций для детей-сирот: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развивать систему наставничества над детьми-сиротами, систему кураторства в отношении выпускников всех форм попечения;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продолжить создание в организациях для детей-сирот условий по подготовке воспитанников к самостоятельному проживанию.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044D0-F29C-403E-A46C-243A05D27DC1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mailto:depsoc@gov35.ru" TargetMode="External"/><Relationship Id="rId4" Type="http://schemas.openxmlformats.org/officeDocument/2006/relationships/hyperlink" Target="http://socium.gov35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2748"/>
          <a:stretch>
            <a:fillRect/>
          </a:stretch>
        </p:blipFill>
        <p:spPr bwMode="auto">
          <a:xfrm rot="16200000">
            <a:off x="1048911" y="-1065690"/>
            <a:ext cx="7029402" cy="916078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8964488" cy="5035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B5C37737-37D7-4A9F-8456-2079E5C1227E}"/>
              </a:ext>
            </a:extLst>
          </p:cNvPr>
          <p:cNvSpPr txBox="1">
            <a:spLocks/>
          </p:cNvSpPr>
          <p:nvPr/>
        </p:nvSpPr>
        <p:spPr>
          <a:xfrm>
            <a:off x="467544" y="4941168"/>
            <a:ext cx="8352928" cy="191683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Дмитерко Елена Александровна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управления по социальным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вопросам, опеке и попечительству  Департамента социальной защиты населения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Вологодской  области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7" name="Группа 89"/>
          <p:cNvGrpSpPr>
            <a:grpSpLocks noChangeAspect="1"/>
          </p:cNvGrpSpPr>
          <p:nvPr/>
        </p:nvGrpSpPr>
        <p:grpSpPr>
          <a:xfrm>
            <a:off x="27531" y="31368"/>
            <a:ext cx="2373986" cy="2373985"/>
            <a:chOff x="-2764753" y="3418199"/>
            <a:chExt cx="2609023" cy="2609022"/>
          </a:xfrm>
        </p:grpSpPr>
        <p:sp>
          <p:nvSpPr>
            <p:cNvPr id="8" name="Овал 7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5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0" name="Прямоугольник 9"/>
          <p:cNvSpPr/>
          <p:nvPr/>
        </p:nvSpPr>
        <p:spPr>
          <a:xfrm>
            <a:off x="2401516" y="183619"/>
            <a:ext cx="6274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 марта 2019 года</a:t>
            </a:r>
          </a:p>
        </p:txBody>
      </p:sp>
      <p:pic>
        <p:nvPicPr>
          <p:cNvPr id="11" name="Picture 4" descr="https://socium.gov35.ru/images/2018/logotip%20DSZ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5085184"/>
            <a:ext cx="864096" cy="773765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25144"/>
            <a:ext cx="1519356" cy="144590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37BC8C5-76A2-457F-9456-D1C9B0E2B9AE}"/>
              </a:ext>
            </a:extLst>
          </p:cNvPr>
          <p:cNvSpPr/>
          <p:nvPr/>
        </p:nvSpPr>
        <p:spPr>
          <a:xfrm>
            <a:off x="2339752" y="980728"/>
            <a:ext cx="6480719" cy="1938992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5467350" algn="l"/>
              </a:tabLst>
            </a:pPr>
            <a:r>
              <a:rPr lang="ru-RU" sz="2400" b="1" dirty="0" smtClean="0">
                <a:solidFill>
                  <a:srgbClr val="FF0000"/>
                </a:solidFill>
              </a:rPr>
              <a:t>Направления развития организаций для детей-сирот и детей, оставшихся без попечения родителей, Вологодской области в рамках реализации постановления Правительства Российской Федерации № 481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6324"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5" name="Содержимое 20"/>
          <p:cNvSpPr txBox="1">
            <a:spLocks/>
          </p:cNvSpPr>
          <p:nvPr/>
        </p:nvSpPr>
        <p:spPr>
          <a:xfrm>
            <a:off x="457200" y="548680"/>
            <a:ext cx="8229600" cy="5832648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Численность детского населения в 2018 году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i="1" dirty="0" smtClean="0"/>
              <a:t>                    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Вологодской </a:t>
            </a:r>
            <a:r>
              <a:rPr lang="ru-RU" sz="2000" b="1" i="1" dirty="0" smtClean="0"/>
              <a:t>области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249 742 ребенка 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Коллаж - Россия 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08720"/>
            <a:ext cx="7877622" cy="474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7"/>
          <p:cNvSpPr txBox="1">
            <a:spLocks/>
          </p:cNvSpPr>
          <p:nvPr/>
        </p:nvSpPr>
        <p:spPr>
          <a:xfrm>
            <a:off x="457200" y="0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Times New Roman" pitchFamily="18" charset="0"/>
              </a:rPr>
              <a:t>Вологодская область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6876256" y="3861048"/>
            <a:ext cx="1944216" cy="1471493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 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органов опеки и попечительства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5796136" y="4941168"/>
            <a:ext cx="1872208" cy="1471493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организаций для детей-сирот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539552" y="620688"/>
            <a:ext cx="2160240" cy="1904286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4423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количество детей-сирот и детей, оставшихся без попечения 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0" y="2060848"/>
            <a:ext cx="2016224" cy="2986266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детей, находящихся в трудной жизненной ситуации, проживают в организациях для детей-сирот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123728" y="4780597"/>
            <a:ext cx="2016224" cy="2077403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559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детей-сирот проживают в организациях для детей-сирот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6324"/>
          <a:stretch>
            <a:fillRect/>
          </a:stretch>
        </p:blipFill>
        <p:spPr bwMode="auto">
          <a:xfrm rot="16200000">
            <a:off x="1367644" y="-1106996"/>
            <a:ext cx="6408712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908720"/>
          </a:xfrm>
          <a:solidFill>
            <a:schemeClr val="bg1">
              <a:alpha val="78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4070"/>
                </a:solidFill>
                <a:latin typeface="+mn-lt"/>
                <a:ea typeface="+mn-ea"/>
                <a:cs typeface="+mn-cs"/>
              </a:rPr>
              <a:t>Мероприятия, способствующие семейному </a:t>
            </a:r>
            <a:br>
              <a:rPr lang="ru-RU" sz="2800" b="1" dirty="0" smtClean="0">
                <a:solidFill>
                  <a:srgbClr val="004070"/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4070"/>
                </a:solidFill>
                <a:latin typeface="+mn-lt"/>
                <a:ea typeface="+mn-ea"/>
                <a:cs typeface="+mn-cs"/>
              </a:rPr>
              <a:t>          устройству детей-сирот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836712"/>
            <a:ext cx="8507288" cy="5832648"/>
          </a:xfrm>
          <a:solidFill>
            <a:schemeClr val="bg1">
              <a:alpha val="82000"/>
            </a:schemeClr>
          </a:solidFill>
        </p:spPr>
        <p:txBody>
          <a:bodyPr>
            <a:normAutofit fontScale="40000" lnSpcReduction="20000"/>
          </a:bodyPr>
          <a:lstStyle/>
          <a:p>
            <a:pPr marL="2686050" indent="95250" algn="just" defTabSz="1695450"/>
            <a:endParaRPr lang="ru-RU" sz="5500" b="1" dirty="0" smtClean="0"/>
          </a:p>
          <a:p>
            <a:pPr marL="2686050" indent="95250" algn="just" defTabSz="1695450"/>
            <a:r>
              <a:rPr lang="ru-RU" sz="5500" b="1" dirty="0" smtClean="0">
                <a:solidFill>
                  <a:srgbClr val="004070"/>
                </a:solidFill>
              </a:rPr>
              <a:t>Расширение сети </a:t>
            </a:r>
            <a:r>
              <a:rPr lang="ru-RU" sz="5500" b="1" i="1" dirty="0" smtClean="0">
                <a:solidFill>
                  <a:srgbClr val="CC0000"/>
                </a:solidFill>
              </a:rPr>
              <a:t>Школ подготовки </a:t>
            </a:r>
            <a:r>
              <a:rPr lang="ru-RU" sz="5500" b="1" dirty="0" smtClean="0">
                <a:solidFill>
                  <a:srgbClr val="004070"/>
                </a:solidFill>
              </a:rPr>
              <a:t>кандидатов в замещающие родители</a:t>
            </a:r>
          </a:p>
          <a:p>
            <a:pPr marL="2686050" indent="95250" algn="just" defTabSz="1695450"/>
            <a:endParaRPr lang="ru-RU" sz="5500" b="1" dirty="0" smtClean="0">
              <a:solidFill>
                <a:srgbClr val="004070"/>
              </a:solidFill>
            </a:endParaRPr>
          </a:p>
          <a:p>
            <a:pPr marL="2686050" indent="95250" algn="just" defTabSz="1695450"/>
            <a:r>
              <a:rPr lang="ru-RU" sz="5500" b="1" dirty="0" smtClean="0">
                <a:solidFill>
                  <a:srgbClr val="004070"/>
                </a:solidFill>
              </a:rPr>
              <a:t>Проведение социально значимых мероприятий: региональная акция</a:t>
            </a:r>
            <a:r>
              <a:rPr lang="ru-RU" sz="5500" b="1" dirty="0" smtClean="0">
                <a:solidFill>
                  <a:srgbClr val="CC0000"/>
                </a:solidFill>
              </a:rPr>
              <a:t> «</a:t>
            </a:r>
            <a:r>
              <a:rPr lang="ru-RU" sz="5500" b="1" i="1" dirty="0" smtClean="0">
                <a:solidFill>
                  <a:srgbClr val="CC0000"/>
                </a:solidFill>
              </a:rPr>
              <a:t>Семья каждому ребенку»</a:t>
            </a:r>
            <a:r>
              <a:rPr lang="ru-RU" sz="5500" b="1" dirty="0" smtClean="0">
                <a:solidFill>
                  <a:srgbClr val="004070"/>
                </a:solidFill>
              </a:rPr>
              <a:t>, областной конкурс</a:t>
            </a:r>
            <a:r>
              <a:rPr lang="ru-RU" sz="5500" b="1" dirty="0" smtClean="0">
                <a:solidFill>
                  <a:srgbClr val="CC0000"/>
                </a:solidFill>
              </a:rPr>
              <a:t> </a:t>
            </a:r>
            <a:r>
              <a:rPr lang="ru-RU" sz="5500" b="1" i="1" dirty="0" smtClean="0">
                <a:solidFill>
                  <a:srgbClr val="CC0000"/>
                </a:solidFill>
              </a:rPr>
              <a:t>«Созвездие талантов Вологодчины»</a:t>
            </a:r>
            <a:r>
              <a:rPr lang="ru-RU" sz="5500" b="1" dirty="0" smtClean="0">
                <a:solidFill>
                  <a:srgbClr val="004070"/>
                </a:solidFill>
              </a:rPr>
              <a:t>, акция</a:t>
            </a:r>
            <a:r>
              <a:rPr lang="ru-RU" sz="5500" b="1" dirty="0" smtClean="0">
                <a:solidFill>
                  <a:srgbClr val="CC0000"/>
                </a:solidFill>
              </a:rPr>
              <a:t> </a:t>
            </a:r>
            <a:r>
              <a:rPr lang="ru-RU" sz="5500" b="1" i="1" dirty="0" smtClean="0">
                <a:solidFill>
                  <a:srgbClr val="CC0000"/>
                </a:solidFill>
              </a:rPr>
              <a:t>«На каникулы в семью»</a:t>
            </a:r>
          </a:p>
          <a:p>
            <a:pPr marL="2686050" indent="95250" algn="just" defTabSz="1695450"/>
            <a:endParaRPr lang="ru-RU" sz="5500" b="1" dirty="0" smtClean="0">
              <a:solidFill>
                <a:srgbClr val="CC0000"/>
              </a:solidFill>
            </a:endParaRPr>
          </a:p>
          <a:p>
            <a:pPr marL="2686050" indent="95250" algn="just" defTabSz="1695450"/>
            <a:r>
              <a:rPr lang="ru-RU" sz="5500" b="1" dirty="0" smtClean="0">
                <a:solidFill>
                  <a:srgbClr val="004070"/>
                </a:solidFill>
              </a:rPr>
              <a:t>Реализация проектов </a:t>
            </a:r>
            <a:r>
              <a:rPr lang="ru-RU" sz="5500" b="1" i="1" dirty="0" smtClean="0">
                <a:solidFill>
                  <a:srgbClr val="CC0000"/>
                </a:solidFill>
              </a:rPr>
              <a:t>«Хочу в семью» </a:t>
            </a:r>
            <a:r>
              <a:rPr lang="ru-RU" sz="5500" b="1" i="1" dirty="0" smtClean="0">
                <a:solidFill>
                  <a:srgbClr val="004070"/>
                </a:solidFill>
              </a:rPr>
              <a:t>и </a:t>
            </a:r>
            <a:r>
              <a:rPr lang="ru-RU" sz="5500" b="1" i="1" dirty="0" smtClean="0">
                <a:solidFill>
                  <a:srgbClr val="CC0000"/>
                </a:solidFill>
              </a:rPr>
              <a:t>«Призреть сироту – христианский долг каждого!»</a:t>
            </a:r>
            <a:r>
              <a:rPr lang="ru-RU" sz="5500" b="1" dirty="0" smtClean="0">
                <a:solidFill>
                  <a:srgbClr val="CC0000"/>
                </a:solidFill>
              </a:rPr>
              <a:t> </a:t>
            </a:r>
            <a:r>
              <a:rPr lang="ru-RU" sz="5500" b="1" dirty="0" smtClean="0">
                <a:solidFill>
                  <a:srgbClr val="004070"/>
                </a:solidFill>
              </a:rPr>
              <a:t>, </a:t>
            </a:r>
            <a:r>
              <a:rPr lang="ru-RU" sz="5500" b="1" i="1" dirty="0" smtClean="0">
                <a:solidFill>
                  <a:srgbClr val="CC0000"/>
                </a:solidFill>
              </a:rPr>
              <a:t>«Право вновь стать родителем»</a:t>
            </a:r>
            <a:r>
              <a:rPr lang="ru-RU" sz="5500" b="1" i="1" dirty="0" smtClean="0">
                <a:solidFill>
                  <a:srgbClr val="004070"/>
                </a:solidFill>
              </a:rPr>
              <a:t>, </a:t>
            </a:r>
            <a:r>
              <a:rPr lang="ru-RU" sz="5500" b="1" dirty="0" smtClean="0">
                <a:solidFill>
                  <a:srgbClr val="004070"/>
                </a:solidFill>
              </a:rPr>
              <a:t>проект </a:t>
            </a:r>
            <a:r>
              <a:rPr lang="ru-RU" sz="5500" b="1" i="1" dirty="0" smtClean="0">
                <a:solidFill>
                  <a:srgbClr val="CC0000"/>
                </a:solidFill>
              </a:rPr>
              <a:t>«25 волшебных писем»</a:t>
            </a:r>
          </a:p>
          <a:p>
            <a:pPr marL="2686050" indent="95250" algn="just" defTabSz="1695450"/>
            <a:endParaRPr lang="ru-RU" sz="5500" b="1" dirty="0" smtClean="0">
              <a:solidFill>
                <a:srgbClr val="004070"/>
              </a:solidFill>
            </a:endParaRPr>
          </a:p>
          <a:p>
            <a:pPr marL="2686050" indent="95250" algn="just" defTabSz="1695450"/>
            <a:r>
              <a:rPr lang="ru-RU" sz="5500" b="1" dirty="0" smtClean="0">
                <a:solidFill>
                  <a:srgbClr val="004070"/>
                </a:solidFill>
              </a:rPr>
              <a:t>Информационно-просветительская        деятельность: </a:t>
            </a:r>
            <a:r>
              <a:rPr lang="ru-RU" sz="5500" b="1" dirty="0" smtClean="0">
                <a:solidFill>
                  <a:srgbClr val="CC0000"/>
                </a:solidFill>
              </a:rPr>
              <a:t>«</a:t>
            </a:r>
            <a:r>
              <a:rPr lang="ru-RU" sz="5500" b="1" i="1" dirty="0" smtClean="0">
                <a:solidFill>
                  <a:srgbClr val="CC0000"/>
                </a:solidFill>
              </a:rPr>
              <a:t>Дни аиста», </a:t>
            </a:r>
          </a:p>
          <a:p>
            <a:pPr marL="2686050" indent="95250" algn="just" defTabSz="1695450"/>
            <a:r>
              <a:rPr lang="ru-RU" sz="5500" b="1" i="1" dirty="0" smtClean="0">
                <a:solidFill>
                  <a:srgbClr val="CC0000"/>
                </a:solidFill>
              </a:rPr>
              <a:t>«Дни открытых дверей»</a:t>
            </a:r>
          </a:p>
          <a:p>
            <a:pPr marL="3048000" indent="95250" algn="just">
              <a:buNone/>
            </a:pPr>
            <a:endParaRPr lang="ru-RU" sz="5100" dirty="0" smtClean="0"/>
          </a:p>
          <a:p>
            <a:pPr marL="3409950" indent="95250" algn="just"/>
            <a:endParaRPr lang="ru-RU" sz="3400" dirty="0" smtClean="0"/>
          </a:p>
          <a:p>
            <a:pPr marL="3409950" indent="95250" algn="just"/>
            <a:endParaRPr lang="ru-RU" sz="3400" dirty="0" smtClean="0"/>
          </a:p>
          <a:p>
            <a:pPr marL="3409950" indent="95250" algn="just">
              <a:buNone/>
            </a:pPr>
            <a:endParaRPr lang="ru-RU" sz="3400" dirty="0" smtClean="0"/>
          </a:p>
          <a:p>
            <a:pPr marL="3409950" indent="95250" algn="just">
              <a:buFontTx/>
              <a:buChar char="-"/>
            </a:pPr>
            <a:endParaRPr lang="ru-RU" sz="3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BP-28-sent2.jpg"/>
          <p:cNvPicPr>
            <a:picLocks noChangeAspect="1"/>
          </p:cNvPicPr>
          <p:nvPr/>
        </p:nvPicPr>
        <p:blipFill>
          <a:blip r:embed="rId4" cstate="print"/>
          <a:srcRect t="11111"/>
          <a:stretch>
            <a:fillRect/>
          </a:stretch>
        </p:blipFill>
        <p:spPr>
          <a:xfrm rot="21356975">
            <a:off x="308696" y="497953"/>
            <a:ext cx="2702079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http://d10205.edu35.ru/images/babuchka2.jpg"/>
          <p:cNvPicPr>
            <a:picLocks noChangeAspect="1" noChangeArrowheads="1"/>
          </p:cNvPicPr>
          <p:nvPr/>
        </p:nvPicPr>
        <p:blipFill>
          <a:blip r:embed="rId5" cstate="print"/>
          <a:srcRect t="25037" r="8333" b="6110"/>
          <a:stretch>
            <a:fillRect/>
          </a:stretch>
        </p:blipFill>
        <p:spPr bwMode="auto">
          <a:xfrm rot="21178419">
            <a:off x="100151" y="2080836"/>
            <a:ext cx="2792484" cy="1808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" descr="D:\docum\Акции\Лето в новой семье\6Hek-IxJ8VI.JPG"/>
          <p:cNvPicPr>
            <a:picLocks noChangeAspect="1" noChangeArrowheads="1"/>
          </p:cNvPicPr>
          <p:nvPr/>
        </p:nvPicPr>
        <p:blipFill>
          <a:blip r:embed="rId6" cstate="print"/>
          <a:srcRect t="11538"/>
          <a:stretch>
            <a:fillRect/>
          </a:stretch>
        </p:blipFill>
        <p:spPr bwMode="auto">
          <a:xfrm rot="638498">
            <a:off x="345546" y="3660867"/>
            <a:ext cx="2702117" cy="2049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http://cultinfo.ru/upload/iblock/445/%D0%B3%D0%B0%D0%BB%D0%B0-%D0%BA%D0%BE%D0%BD%D1%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6630">
            <a:off x="481509" y="5370059"/>
            <a:ext cx="2336319" cy="1515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9" descr="DSCN1323.jpgщ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34149">
            <a:off x="7669090" y="5185258"/>
            <a:ext cx="994707" cy="132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6324"/>
          <a:stretch>
            <a:fillRect/>
          </a:stretch>
        </p:blipFill>
        <p:spPr bwMode="auto">
          <a:xfrm rot="16200000">
            <a:off x="1367644" y="-1106996"/>
            <a:ext cx="6408712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464496"/>
          </a:xfrm>
          <a:solidFill>
            <a:schemeClr val="bg1">
              <a:alpha val="72000"/>
            </a:schemeClr>
          </a:solid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9600" b="1" dirty="0" smtClean="0">
                <a:solidFill>
                  <a:srgbClr val="004070"/>
                </a:solidFill>
              </a:rPr>
              <a:t>на 20 % </a:t>
            </a:r>
            <a:r>
              <a:rPr lang="ru-RU" sz="9600" dirty="0" smtClean="0">
                <a:solidFill>
                  <a:srgbClr val="004070"/>
                </a:solidFill>
              </a:rPr>
              <a:t>сокращены сроки пребывания детей в организации;</a:t>
            </a:r>
          </a:p>
          <a:p>
            <a:pPr algn="just"/>
            <a:r>
              <a:rPr lang="ru-RU" sz="9600" b="1" dirty="0" smtClean="0">
                <a:solidFill>
                  <a:srgbClr val="004070"/>
                </a:solidFill>
              </a:rPr>
              <a:t>на 27 % </a:t>
            </a:r>
            <a:r>
              <a:rPr lang="ru-RU" sz="9600" dirty="0" smtClean="0">
                <a:solidFill>
                  <a:srgbClr val="004070"/>
                </a:solidFill>
              </a:rPr>
              <a:t>уменьшилась численность воспитанников организаций для детей-сирот; </a:t>
            </a:r>
            <a:endParaRPr lang="ru-RU" sz="9600" i="1" dirty="0" smtClean="0">
              <a:solidFill>
                <a:srgbClr val="004070"/>
              </a:solidFill>
            </a:endParaRPr>
          </a:p>
          <a:p>
            <a:pPr algn="just"/>
            <a:r>
              <a:rPr lang="ru-RU" sz="9600" b="1" dirty="0" smtClean="0">
                <a:solidFill>
                  <a:srgbClr val="004070"/>
                </a:solidFill>
              </a:rPr>
              <a:t>расширена сеть Школ </a:t>
            </a:r>
            <a:r>
              <a:rPr lang="ru-RU" sz="9600" dirty="0" smtClean="0">
                <a:solidFill>
                  <a:srgbClr val="004070"/>
                </a:solidFill>
              </a:rPr>
              <a:t>подготовки кандидатов в приемные родители </a:t>
            </a:r>
            <a:r>
              <a:rPr lang="ru-RU" sz="9600" b="1" i="1" dirty="0" smtClean="0">
                <a:solidFill>
                  <a:srgbClr val="004070"/>
                </a:solidFill>
              </a:rPr>
              <a:t>(с 6 до 17 Школ);</a:t>
            </a:r>
          </a:p>
          <a:p>
            <a:pPr algn="just"/>
            <a:r>
              <a:rPr lang="ru-RU" sz="9600" b="1" dirty="0" smtClean="0">
                <a:solidFill>
                  <a:srgbClr val="004070"/>
                </a:solidFill>
              </a:rPr>
              <a:t>в 2 раза </a:t>
            </a:r>
            <a:r>
              <a:rPr lang="ru-RU" sz="9600" dirty="0" smtClean="0">
                <a:solidFill>
                  <a:srgbClr val="004070"/>
                </a:solidFill>
              </a:rPr>
              <a:t>сокращено количество центров помощи детям, оставшимся без попечения родителей </a:t>
            </a:r>
            <a:r>
              <a:rPr lang="ru-RU" sz="9600" b="1" i="1" dirty="0" smtClean="0">
                <a:solidFill>
                  <a:srgbClr val="004070"/>
                </a:solidFill>
              </a:rPr>
              <a:t>(с 20 до 10 центров) ;</a:t>
            </a:r>
          </a:p>
          <a:p>
            <a:pPr algn="just"/>
            <a:r>
              <a:rPr lang="ru-RU" sz="9600" b="1" dirty="0" smtClean="0">
                <a:solidFill>
                  <a:srgbClr val="004070"/>
                </a:solidFill>
              </a:rPr>
              <a:t>в 2,4 раза </a:t>
            </a:r>
            <a:r>
              <a:rPr lang="ru-RU" sz="9600" dirty="0" smtClean="0">
                <a:solidFill>
                  <a:srgbClr val="004070"/>
                </a:solidFill>
              </a:rPr>
              <a:t>увеличен охват замещающих семей социальным сопровождением </a:t>
            </a:r>
            <a:r>
              <a:rPr lang="ru-RU" sz="9600" b="1" i="1" dirty="0" smtClean="0">
                <a:solidFill>
                  <a:srgbClr val="004070"/>
                </a:solidFill>
              </a:rPr>
              <a:t>(доля замещающих семей, получающих социальные услуги составляет 41,4 %)</a:t>
            </a:r>
          </a:p>
          <a:p>
            <a:pPr algn="just">
              <a:buNone/>
            </a:pPr>
            <a:r>
              <a:rPr lang="ru-RU" sz="9600" dirty="0" smtClean="0">
                <a:solidFill>
                  <a:srgbClr val="004070"/>
                </a:solidFill>
              </a:rPr>
              <a:t> </a:t>
            </a:r>
          </a:p>
          <a:p>
            <a:pPr marL="0" indent="536575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bg1">
              <a:alpha val="78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Результаты работы по обеспечению временности пребывания детей в организации, семейному устройству воспитанников (2016 – 2018 годы)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6324"/>
          <a:stretch>
            <a:fillRect/>
          </a:stretch>
        </p:blipFill>
        <p:spPr bwMode="auto">
          <a:xfrm rot="16200000">
            <a:off x="1367644" y="-1106996"/>
            <a:ext cx="6408712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68552"/>
          </a:xfrm>
          <a:solidFill>
            <a:schemeClr val="bg1">
              <a:alpha val="72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 </a:t>
            </a: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      </a:t>
            </a:r>
          </a:p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</a:t>
            </a:r>
          </a:p>
          <a:p>
            <a:pPr marL="0" indent="536575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>
              <a:alpha val="78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004070"/>
                </a:solidFill>
                <a:latin typeface="+mn-lt"/>
                <a:ea typeface="+mn-ea"/>
                <a:cs typeface="+mn-cs"/>
              </a:rPr>
              <a:t>Создание в организациях для детей-сирот благоприятных условий, приближенных к семейным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2636912"/>
            <a:ext cx="6120680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>
                <a:solidFill>
                  <a:srgbClr val="004070"/>
                </a:solidFill>
              </a:rPr>
              <a:t>в 3 Центрах созданы условия  для приема детей без медицинских анализов, в 2019 году будет завершена работа по открытию приемных мест ещё в 3 Центрах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5661248"/>
            <a:ext cx="8784976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u="sng" dirty="0" smtClean="0">
                <a:solidFill>
                  <a:srgbClr val="004070"/>
                </a:solidFill>
              </a:rPr>
              <a:t>За период с 2016 по 2018 годы </a:t>
            </a:r>
            <a:r>
              <a:rPr lang="ru-RU" sz="2000" dirty="0" smtClean="0">
                <a:solidFill>
                  <a:srgbClr val="004070"/>
                </a:solidFill>
              </a:rPr>
              <a:t>на обустройство организаций для детей-сирот выделено</a:t>
            </a:r>
            <a:r>
              <a:rPr lang="ru-RU" sz="2000" i="1" dirty="0" smtClean="0">
                <a:solidFill>
                  <a:srgbClr val="004070"/>
                </a:solidFill>
              </a:rPr>
              <a:t> </a:t>
            </a:r>
            <a:r>
              <a:rPr lang="ru-RU" sz="2000" b="1" i="1" dirty="0" smtClean="0">
                <a:solidFill>
                  <a:srgbClr val="004070"/>
                </a:solidFill>
              </a:rPr>
              <a:t>29,8 млн. рублей</a:t>
            </a:r>
            <a:r>
              <a:rPr lang="ru-RU" sz="2000" b="1" dirty="0" smtClean="0">
                <a:solidFill>
                  <a:srgbClr val="004070"/>
                </a:solidFill>
              </a:rPr>
              <a:t> </a:t>
            </a:r>
            <a:r>
              <a:rPr lang="ru-RU" sz="2000" dirty="0" smtClean="0">
                <a:solidFill>
                  <a:srgbClr val="004070"/>
                </a:solidFill>
              </a:rPr>
              <a:t>средств областного бюджета, </a:t>
            </a:r>
          </a:p>
          <a:p>
            <a:pPr algn="ctr"/>
            <a:r>
              <a:rPr lang="ru-RU" sz="2000" dirty="0" smtClean="0">
                <a:solidFill>
                  <a:srgbClr val="004070"/>
                </a:solidFill>
              </a:rPr>
              <a:t>привлечено свыше  </a:t>
            </a:r>
            <a:r>
              <a:rPr lang="ru-RU" sz="2000" b="1" i="1" dirty="0" smtClean="0">
                <a:solidFill>
                  <a:srgbClr val="004070"/>
                </a:solidFill>
              </a:rPr>
              <a:t>10 млн. рублей </a:t>
            </a:r>
            <a:r>
              <a:rPr lang="ru-RU" sz="2000" dirty="0" err="1" smtClean="0">
                <a:solidFill>
                  <a:srgbClr val="004070"/>
                </a:solidFill>
              </a:rPr>
              <a:t>грантовых</a:t>
            </a:r>
            <a:r>
              <a:rPr lang="ru-RU" sz="2000" dirty="0" smtClean="0">
                <a:solidFill>
                  <a:srgbClr val="004070"/>
                </a:solidFill>
              </a:rPr>
              <a:t>  средств</a:t>
            </a:r>
            <a:endParaRPr lang="ru-RU" sz="2000" b="1" dirty="0">
              <a:solidFill>
                <a:srgbClr val="00407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55776" y="4581128"/>
            <a:ext cx="6408712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4070"/>
                </a:solidFill>
              </a:rPr>
              <a:t>на 15 % увеличен охват  воспитанников Центров  дополнительным образованием вне организаций для детей-сирот (с 65 % до 80 %)</a:t>
            </a:r>
            <a:endParaRPr lang="ru-RU" sz="2000" b="1" dirty="0">
              <a:solidFill>
                <a:srgbClr val="00407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3861048"/>
            <a:ext cx="5112568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4070"/>
                </a:solidFill>
              </a:rPr>
              <a:t>в 8 организациях (80 %) прием пищи осуществляется на группах</a:t>
            </a:r>
            <a:endParaRPr lang="ru-RU" sz="2000" b="1" dirty="0">
              <a:solidFill>
                <a:srgbClr val="00407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15208" y="980728"/>
            <a:ext cx="7128792" cy="1584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4070"/>
                </a:solidFill>
              </a:rPr>
              <a:t>в  8 Центрах помощи детям, оставшимся без попечения родителей (80 %) воспитательные группы оборудованы по квартирному типу.   В 2 Центрах и детском доме-интернате для умственно отсталых детей  созданы условия по квартирному типу частично (ведутся ремонтные работы)</a:t>
            </a:r>
            <a:endParaRPr lang="ru-RU" sz="2000" dirty="0">
              <a:solidFill>
                <a:srgbClr val="00407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D:\Очень важное-не удалять\Интерьер нашего дома\ПОМЕЩЕНИЯ ДЕТСКОГО ДОМА\Группы 4,3, 1\DSC_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513">
            <a:off x="106321" y="1045156"/>
            <a:ext cx="2139817" cy="142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F:\Фото здания, помещений дома\DSC0157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0"/>
          <a:stretch/>
        </p:blipFill>
        <p:spPr bwMode="auto">
          <a:xfrm rot="20900700">
            <a:off x="304431" y="4133032"/>
            <a:ext cx="2128168" cy="145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:\Users\Comp\Desktop\2016.10.19 Комнаты групп\IMG_8919.JPG"/>
          <p:cNvPicPr>
            <a:picLocks noChangeAspect="1" noChangeArrowheads="1"/>
          </p:cNvPicPr>
          <p:nvPr/>
        </p:nvPicPr>
        <p:blipFill>
          <a:blip r:embed="rId6" cstate="print"/>
          <a:srcRect l="3473" r="7639"/>
          <a:stretch>
            <a:fillRect/>
          </a:stretch>
        </p:blipFill>
        <p:spPr bwMode="auto">
          <a:xfrm rot="357039">
            <a:off x="399956" y="2598098"/>
            <a:ext cx="2111871" cy="158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6324"/>
          <a:stretch>
            <a:fillRect/>
          </a:stretch>
        </p:blipFill>
        <p:spPr bwMode="auto">
          <a:xfrm rot="16200000">
            <a:off x="1367644" y="-1106996"/>
            <a:ext cx="6408712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484784"/>
            <a:ext cx="7164288" cy="5040560"/>
          </a:xfrm>
          <a:solidFill>
            <a:schemeClr val="bg1">
              <a:alpha val="72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4070"/>
                </a:solidFill>
              </a:rPr>
              <a:t>во всех организациях созданы условия для получения детьми навыков самостоятельного проживания («социальные кухни» для самостоятельного приготовления пищи, клубы ведения домашнего хозяйства, приусадебные и дачные участки)</a:t>
            </a:r>
          </a:p>
          <a:p>
            <a:pPr>
              <a:buNone/>
            </a:pPr>
            <a:endParaRPr lang="ru-RU" dirty="0" smtClean="0">
              <a:solidFill>
                <a:srgbClr val="004070"/>
              </a:solidFill>
            </a:endParaRPr>
          </a:p>
          <a:p>
            <a:r>
              <a:rPr lang="ru-RU" dirty="0" smtClean="0">
                <a:solidFill>
                  <a:srgbClr val="004070"/>
                </a:solidFill>
              </a:rPr>
              <a:t>формируется система внешнего наставничества над воспитанниками (сформировано более 100 пар «наставник-воспитанник»);</a:t>
            </a:r>
          </a:p>
          <a:p>
            <a:pPr>
              <a:buNone/>
            </a:pPr>
            <a:endParaRPr lang="ru-RU" dirty="0" smtClean="0">
              <a:solidFill>
                <a:srgbClr val="004070"/>
              </a:solidFill>
            </a:endParaRPr>
          </a:p>
          <a:p>
            <a:r>
              <a:rPr lang="ru-RU" dirty="0" smtClean="0">
                <a:solidFill>
                  <a:srgbClr val="004070"/>
                </a:solidFill>
              </a:rPr>
              <a:t>сформирована система поддержки выпускников всех форм попечения (функционируют 5 «кустовых» служб сопровождения выпускников, более 400 выпускников или более 50 % от общего числа выпускников в возрасте от 18 до 23 лет получают необходимую помощь специалистов)</a:t>
            </a:r>
          </a:p>
          <a:p>
            <a:pPr marL="0" indent="536575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bg1">
              <a:alpha val="78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Помощь в социальной адаптации детей в возрасте до 18 лет и лиц в возрасте от 18 лет и старше, подготовке детей к самостоятельной жизни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5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35681">
            <a:off x="151800" y="4949481"/>
            <a:ext cx="1989499" cy="147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s://cherra.ru/doc/IMG_2473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 rot="21157390">
            <a:off x="87211" y="3277322"/>
            <a:ext cx="2220791" cy="1501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9" descr="DSC046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82409">
            <a:off x="307338" y="1231012"/>
            <a:ext cx="1656184" cy="194421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6324"/>
          <a:stretch>
            <a:fillRect/>
          </a:stretch>
        </p:blipFill>
        <p:spPr bwMode="auto">
          <a:xfrm rot="16200000">
            <a:off x="1367644" y="-1106996"/>
            <a:ext cx="6408712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968552"/>
          </a:xfrm>
          <a:solidFill>
            <a:schemeClr val="bg1">
              <a:alpha val="72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 </a:t>
            </a: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      </a:t>
            </a:r>
          </a:p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</a:t>
            </a:r>
          </a:p>
          <a:p>
            <a:pPr marL="0" indent="536575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>
              <a:alpha val="78000"/>
            </a:schemeClr>
          </a:solidFill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4070"/>
                </a:solidFill>
              </a:rPr>
              <a:t>ПЕРСПЕКТИВЫ развития системы помощи детям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0040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140968"/>
            <a:ext cx="8568952" cy="18722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4070"/>
                </a:solidFill>
                <a:ea typeface="Times New Roman" pitchFamily="18" charset="0"/>
                <a:cs typeface="Times New Roman" pitchFamily="18" charset="0"/>
              </a:rPr>
              <a:t>Создавать </a:t>
            </a:r>
            <a:r>
              <a:rPr lang="ru-RU" sz="2000" b="1" dirty="0" smtClean="0">
                <a:solidFill>
                  <a:srgbClr val="004070"/>
                </a:solidFill>
                <a:ea typeface="Times New Roman" pitchFamily="18" charset="0"/>
                <a:cs typeface="Times New Roman" pitchFamily="18" charset="0"/>
              </a:rPr>
              <a:t>условия семейного воспитания детей </a:t>
            </a:r>
            <a:r>
              <a:rPr lang="ru-RU" sz="2000" dirty="0" smtClean="0">
                <a:solidFill>
                  <a:srgbClr val="004070"/>
                </a:solidFill>
                <a:ea typeface="Times New Roman" pitchFamily="18" charset="0"/>
                <a:cs typeface="Times New Roman" pitchFamily="18" charset="0"/>
              </a:rPr>
              <a:t>с учетом их индивидуальных потребностей.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4070"/>
                </a:solidFill>
                <a:ea typeface="Times New Roman" pitchFamily="18" charset="0"/>
                <a:cs typeface="Times New Roman" pitchFamily="18" charset="0"/>
              </a:rPr>
              <a:t>Улучшить качественные показатели </a:t>
            </a:r>
            <a:r>
              <a:rPr lang="ru-RU" sz="2000" b="1" dirty="0" smtClean="0">
                <a:solidFill>
                  <a:srgbClr val="004070"/>
                </a:solidFill>
                <a:ea typeface="Times New Roman" pitchFamily="18" charset="0"/>
                <a:cs typeface="Times New Roman" pitchFamily="18" charset="0"/>
              </a:rPr>
              <a:t>взаимоотношения работников с детьми</a:t>
            </a:r>
            <a:r>
              <a:rPr lang="ru-RU" sz="2000" dirty="0" smtClean="0">
                <a:solidFill>
                  <a:srgbClr val="004070"/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004070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4070"/>
                </a:solidFill>
                <a:ea typeface="Times New Roman" pitchFamily="18" charset="0"/>
                <a:cs typeface="Times New Roman" pitchFamily="18" charset="0"/>
              </a:rPr>
              <a:t>Продолжить создание условий по подготовке </a:t>
            </a:r>
            <a:r>
              <a:rPr lang="ru-RU" sz="2000" b="1" dirty="0" smtClean="0">
                <a:solidFill>
                  <a:srgbClr val="004070"/>
                </a:solidFill>
                <a:ea typeface="Times New Roman" pitchFamily="18" charset="0"/>
                <a:cs typeface="Times New Roman" pitchFamily="18" charset="0"/>
              </a:rPr>
              <a:t>детей к самостоятельной жизни</a:t>
            </a:r>
            <a:r>
              <a:rPr lang="ru-RU" sz="2000" dirty="0" smtClean="0">
                <a:solidFill>
                  <a:srgbClr val="004070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5085184"/>
            <a:ext cx="8568952" cy="15567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4070"/>
                </a:solidFill>
                <a:ea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b="1" dirty="0" smtClean="0">
                <a:solidFill>
                  <a:srgbClr val="004070"/>
                </a:solidFill>
                <a:ea typeface="Times New Roman" pitchFamily="18" charset="0"/>
                <a:cs typeface="Times New Roman" pitchFamily="18" charset="0"/>
              </a:rPr>
              <a:t>наставничество</a:t>
            </a:r>
            <a:r>
              <a:rPr lang="ru-RU" sz="2000" dirty="0" smtClean="0">
                <a:solidFill>
                  <a:srgbClr val="004070"/>
                </a:solidFill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smtClean="0">
                <a:solidFill>
                  <a:srgbClr val="004070"/>
                </a:solidFill>
                <a:ea typeface="Times New Roman" pitchFamily="18" charset="0"/>
                <a:cs typeface="Times New Roman" pitchFamily="18" charset="0"/>
              </a:rPr>
              <a:t>кураторство</a:t>
            </a:r>
            <a:r>
              <a:rPr lang="ru-RU" sz="2000" dirty="0" smtClean="0">
                <a:solidFill>
                  <a:srgbClr val="004070"/>
                </a:solidFill>
                <a:ea typeface="Times New Roman" pitchFamily="18" charset="0"/>
                <a:cs typeface="Times New Roman" pitchFamily="18" charset="0"/>
              </a:rPr>
              <a:t> в отношении воспитанников и выпускников всех форм попечения.</a:t>
            </a:r>
            <a:endParaRPr lang="ru-RU" sz="1100" dirty="0" smtClean="0">
              <a:solidFill>
                <a:srgbClr val="00407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4070"/>
                </a:solidFill>
                <a:ea typeface="Times New Roman" pitchFamily="18" charset="0"/>
                <a:cs typeface="Times New Roman" pitchFamily="18" charset="0"/>
              </a:rPr>
              <a:t>Продолжить создание в организациях для детей-сирот условий по </a:t>
            </a:r>
            <a:r>
              <a:rPr lang="ru-RU" sz="2000" b="1" dirty="0" smtClean="0">
                <a:solidFill>
                  <a:srgbClr val="004070"/>
                </a:solidFill>
                <a:ea typeface="Times New Roman" pitchFamily="18" charset="0"/>
                <a:cs typeface="Times New Roman" pitchFamily="18" charset="0"/>
              </a:rPr>
              <a:t>подготовке воспитанников к самостоятельной жизни</a:t>
            </a:r>
            <a:r>
              <a:rPr lang="ru-RU" sz="2000" dirty="0" smtClean="0">
                <a:solidFill>
                  <a:srgbClr val="004070"/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rgbClr val="004070"/>
              </a:solidFill>
            </a:endParaRPr>
          </a:p>
          <a:p>
            <a:pPr algn="ctr"/>
            <a:endParaRPr lang="ru-RU" sz="2000" b="1" dirty="0">
              <a:solidFill>
                <a:srgbClr val="00407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764704"/>
            <a:ext cx="8568952" cy="23042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i="1" dirty="0" smtClean="0">
              <a:solidFill>
                <a:srgbClr val="00407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4070"/>
                </a:solidFill>
              </a:rPr>
              <a:t>Открыть в каждом муниципалитете </a:t>
            </a:r>
            <a:r>
              <a:rPr lang="ru-RU" sz="2000" b="1" dirty="0" smtClean="0">
                <a:solidFill>
                  <a:srgbClr val="004070"/>
                </a:solidFill>
              </a:rPr>
              <a:t>Школы подготовки кандидатов </a:t>
            </a:r>
            <a:r>
              <a:rPr lang="ru-RU" sz="2000" dirty="0" smtClean="0">
                <a:solidFill>
                  <a:srgbClr val="004070"/>
                </a:solidFill>
              </a:rPr>
              <a:t>в замещающие родители, клубные сообщества поддержки замещающих семей.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4070"/>
                </a:solidFill>
              </a:rPr>
              <a:t>Открыть </a:t>
            </a:r>
            <a:r>
              <a:rPr lang="ru-RU" sz="2000" b="1" dirty="0" smtClean="0">
                <a:solidFill>
                  <a:srgbClr val="004070"/>
                </a:solidFill>
              </a:rPr>
              <a:t>Школы для кровных родителей </a:t>
            </a:r>
            <a:r>
              <a:rPr lang="ru-RU" sz="2000" dirty="0" smtClean="0">
                <a:solidFill>
                  <a:srgbClr val="004070"/>
                </a:solidFill>
              </a:rPr>
              <a:t>по восстановлению их родительского статуса.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4070"/>
                </a:solidFill>
                <a:ea typeface="Times New Roman" pitchFamily="18" charset="0"/>
                <a:cs typeface="Times New Roman" pitchFamily="18" charset="0"/>
              </a:rPr>
              <a:t>Минимизировать сроки пребывания</a:t>
            </a:r>
            <a:r>
              <a:rPr lang="ru-RU" sz="2000" dirty="0" smtClean="0">
                <a:solidFill>
                  <a:srgbClr val="004070"/>
                </a:solidFill>
                <a:ea typeface="Times New Roman" pitchFamily="18" charset="0"/>
                <a:cs typeface="Times New Roman" pitchFamily="18" charset="0"/>
              </a:rPr>
              <a:t> ребенка в организации (</a:t>
            </a:r>
            <a:r>
              <a:rPr lang="ru-RU" sz="2000" b="1" dirty="0" smtClean="0">
                <a:solidFill>
                  <a:srgbClr val="004070"/>
                </a:solidFill>
                <a:ea typeface="Times New Roman" pitchFamily="18" charset="0"/>
                <a:cs typeface="Times New Roman" pitchFamily="18" charset="0"/>
              </a:rPr>
              <a:t>не более 1 года</a:t>
            </a:r>
            <a:r>
              <a:rPr lang="ru-RU" sz="2000" dirty="0" smtClean="0">
                <a:solidFill>
                  <a:srgbClr val="004070"/>
                </a:solidFill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/>
            <a:endParaRPr lang="ru-RU" sz="1600" i="1" dirty="0" smtClean="0">
              <a:solidFill>
                <a:srgbClr val="004070"/>
              </a:solidFill>
              <a:latin typeface="Arial" pitchFamily="34" charset="0"/>
            </a:endParaRPr>
          </a:p>
          <a:p>
            <a:pPr algn="ctr"/>
            <a:endParaRPr lang="ru-RU" sz="2000" dirty="0">
              <a:solidFill>
                <a:srgbClr val="00407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6324"/>
          <a:stretch>
            <a:fillRect/>
          </a:stretch>
        </p:blipFill>
        <p:spPr bwMode="auto">
          <a:xfrm>
            <a:off x="-36512" y="0"/>
            <a:ext cx="2862008" cy="6858000"/>
          </a:xfrm>
          <a:prstGeom prst="rect">
            <a:avLst/>
          </a:prstGeom>
          <a:noFill/>
        </p:spPr>
      </p:pic>
      <p:grpSp>
        <p:nvGrpSpPr>
          <p:cNvPr id="4" name="Группа 5"/>
          <p:cNvGrpSpPr>
            <a:grpSpLocks noChangeAspect="1"/>
          </p:cNvGrpSpPr>
          <p:nvPr/>
        </p:nvGrpSpPr>
        <p:grpSpPr>
          <a:xfrm>
            <a:off x="0" y="1916832"/>
            <a:ext cx="2423932" cy="2423931"/>
            <a:chOff x="-2764753" y="3418199"/>
            <a:chExt cx="2609023" cy="2609022"/>
          </a:xfrm>
        </p:grpSpPr>
        <p:sp>
          <p:nvSpPr>
            <p:cNvPr id="5" name="Овал 4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3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7" name="Прямоугольник 6"/>
          <p:cNvSpPr/>
          <p:nvPr/>
        </p:nvSpPr>
        <p:spPr>
          <a:xfrm>
            <a:off x="2987824" y="5373216"/>
            <a:ext cx="546175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Адрес:  160001, г. Вологда, ул. Благовещенская, 9 </a:t>
            </a:r>
            <a:b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Официальный сайт:  </a:t>
            </a:r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socium.gov35.ru</a:t>
            </a:r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  </a:t>
            </a:r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depsoc@gov35.ru</a:t>
            </a:r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Телефон:  (8172) 23-01-35</a:t>
            </a:r>
            <a:b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Факс:  (8172) 23-01-36</a:t>
            </a:r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5" descr="Коллаж - Россия 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95854">
            <a:off x="1781271" y="481109"/>
            <a:ext cx="6889800" cy="481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799</Words>
  <Application>Microsoft Office PowerPoint</Application>
  <PresentationFormat>Экран (4:3)</PresentationFormat>
  <Paragraphs>224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Мероприятия, способствующие семейному            устройству детей-сирот</vt:lpstr>
      <vt:lpstr>Результаты работы по обеспечению временности пребывания детей в организации, семейному устройству воспитанников (2016 – 2018 годы)</vt:lpstr>
      <vt:lpstr>Создание в организациях для детей-сирот благоприятных условий, приближенных к семейным </vt:lpstr>
      <vt:lpstr>Помощь в социальной адаптации детей в возрасте до 18 лет и лиц в возрасте от 18 лет и старше, подготовке детей к самостоятельной жизни</vt:lpstr>
      <vt:lpstr>ПЕРСПЕКТИВЫ развития системы помощи детям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Бухмичева Татьяна Евгеньевна</dc:creator>
  <cp:lastModifiedBy>Zal</cp:lastModifiedBy>
  <cp:revision>110</cp:revision>
  <dcterms:created xsi:type="dcterms:W3CDTF">2019-02-26T12:57:57Z</dcterms:created>
  <dcterms:modified xsi:type="dcterms:W3CDTF">2019-03-21T06:40:59Z</dcterms:modified>
</cp:coreProperties>
</file>