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394" r:id="rId3"/>
    <p:sldId id="355" r:id="rId4"/>
    <p:sldId id="405" r:id="rId5"/>
    <p:sldId id="399" r:id="rId6"/>
    <p:sldId id="407" r:id="rId7"/>
    <p:sldId id="406" r:id="rId8"/>
    <p:sldId id="400" r:id="rId9"/>
    <p:sldId id="408" r:id="rId10"/>
    <p:sldId id="404" r:id="rId11"/>
    <p:sldId id="409" r:id="rId12"/>
    <p:sldId id="367" r:id="rId13"/>
    <p:sldId id="402" r:id="rId14"/>
    <p:sldId id="378" r:id="rId15"/>
    <p:sldId id="392" r:id="rId16"/>
    <p:sldId id="29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FF"/>
    <a:srgbClr val="FF0066"/>
    <a:srgbClr val="68A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659"/>
  </p:normalViewPr>
  <p:slideViewPr>
    <p:cSldViewPr snapToGrid="0">
      <p:cViewPr varScale="1">
        <p:scale>
          <a:sx n="105" d="100"/>
          <a:sy n="105" d="100"/>
        </p:scale>
        <p:origin x="8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8EB10-FD91-4D64-B42B-8E73EC29D60F}" type="doc">
      <dgm:prSet loTypeId="urn:microsoft.com/office/officeart/2005/8/layout/process1" loCatId="process" qsTypeId="urn:microsoft.com/office/officeart/2005/8/quickstyle/simple5" qsCatId="simple" csTypeId="urn:microsoft.com/office/officeart/2005/8/colors/accent0_3" csCatId="mainScheme" phldr="1"/>
      <dgm:spPr/>
    </dgm:pt>
    <dgm:pt modelId="{8718FE5D-91B5-40EF-8CC7-50758FD341F6}">
      <dgm:prSet phldrT="[Текст]"/>
      <dgm:spPr/>
      <dgm:t>
        <a:bodyPr/>
        <a:lstStyle/>
        <a:p>
          <a:r>
            <a:rPr lang="ru-RU" dirty="0"/>
            <a:t>Шаг 1</a:t>
          </a:r>
        </a:p>
      </dgm:t>
    </dgm:pt>
    <dgm:pt modelId="{31836BAB-1225-4926-A751-C7938B5FB0B0}" type="parTrans" cxnId="{A15CE471-3932-4B94-B171-AF400C36CC3F}">
      <dgm:prSet/>
      <dgm:spPr/>
      <dgm:t>
        <a:bodyPr/>
        <a:lstStyle/>
        <a:p>
          <a:endParaRPr lang="ru-RU"/>
        </a:p>
      </dgm:t>
    </dgm:pt>
    <dgm:pt modelId="{99CE3B1D-9E18-4F2D-8D71-CE8B98550EC1}" type="sibTrans" cxnId="{A15CE471-3932-4B94-B171-AF400C36CC3F}">
      <dgm:prSet/>
      <dgm:spPr/>
      <dgm:t>
        <a:bodyPr/>
        <a:lstStyle/>
        <a:p>
          <a:endParaRPr lang="ru-RU"/>
        </a:p>
      </dgm:t>
    </dgm:pt>
    <dgm:pt modelId="{5BD66485-8976-4208-B2E5-81E040549486}">
      <dgm:prSet phldrT="[Текст]"/>
      <dgm:spPr/>
      <dgm:t>
        <a:bodyPr/>
        <a:lstStyle/>
        <a:p>
          <a:r>
            <a:rPr lang="ru-RU" dirty="0"/>
            <a:t>Шаг 2</a:t>
          </a:r>
        </a:p>
      </dgm:t>
    </dgm:pt>
    <dgm:pt modelId="{782DBBED-BD32-4AED-8DEA-84718B448F4A}" type="parTrans" cxnId="{E7448B6C-F1C6-4BB7-982D-F7F61490D5A4}">
      <dgm:prSet/>
      <dgm:spPr/>
      <dgm:t>
        <a:bodyPr/>
        <a:lstStyle/>
        <a:p>
          <a:endParaRPr lang="ru-RU"/>
        </a:p>
      </dgm:t>
    </dgm:pt>
    <dgm:pt modelId="{28C2FA04-43E9-47AD-B29A-F67E02A322A3}" type="sibTrans" cxnId="{E7448B6C-F1C6-4BB7-982D-F7F61490D5A4}">
      <dgm:prSet/>
      <dgm:spPr/>
      <dgm:t>
        <a:bodyPr/>
        <a:lstStyle/>
        <a:p>
          <a:endParaRPr lang="ru-RU"/>
        </a:p>
      </dgm:t>
    </dgm:pt>
    <dgm:pt modelId="{C849566E-B38F-4EF8-8209-5268ED0D24D5}">
      <dgm:prSet phldrT="[Текст]"/>
      <dgm:spPr/>
      <dgm:t>
        <a:bodyPr/>
        <a:lstStyle/>
        <a:p>
          <a:r>
            <a:rPr lang="ru-RU" dirty="0"/>
            <a:t>Шаг 3</a:t>
          </a:r>
        </a:p>
      </dgm:t>
    </dgm:pt>
    <dgm:pt modelId="{85140F17-E6C9-4EED-A46B-38DAD3ED5169}" type="parTrans" cxnId="{F606392A-4656-407F-A8FE-9251763CFA69}">
      <dgm:prSet/>
      <dgm:spPr/>
      <dgm:t>
        <a:bodyPr/>
        <a:lstStyle/>
        <a:p>
          <a:endParaRPr lang="ru-RU"/>
        </a:p>
      </dgm:t>
    </dgm:pt>
    <dgm:pt modelId="{416C8041-9FB0-40D9-8C18-069FC34218E9}" type="sibTrans" cxnId="{F606392A-4656-407F-A8FE-9251763CFA69}">
      <dgm:prSet/>
      <dgm:spPr/>
      <dgm:t>
        <a:bodyPr/>
        <a:lstStyle/>
        <a:p>
          <a:endParaRPr lang="ru-RU"/>
        </a:p>
      </dgm:t>
    </dgm:pt>
    <dgm:pt modelId="{7A70BD6A-0774-4D4E-8F10-18DB8D337CDF}" type="pres">
      <dgm:prSet presAssocID="{A188EB10-FD91-4D64-B42B-8E73EC29D60F}" presName="Name0" presStyleCnt="0">
        <dgm:presLayoutVars>
          <dgm:dir/>
          <dgm:resizeHandles val="exact"/>
        </dgm:presLayoutVars>
      </dgm:prSet>
      <dgm:spPr/>
    </dgm:pt>
    <dgm:pt modelId="{C5ABF500-5DC4-4B96-86C3-CD62C6826C19}" type="pres">
      <dgm:prSet presAssocID="{8718FE5D-91B5-40EF-8CC7-50758FD341F6}" presName="node" presStyleLbl="node1" presStyleIdx="0" presStyleCnt="3" custScaleX="93694" custScaleY="93883" custLinFactNeighborX="7962" custLinFactNeighborY="17405">
        <dgm:presLayoutVars>
          <dgm:bulletEnabled val="1"/>
        </dgm:presLayoutVars>
      </dgm:prSet>
      <dgm:spPr/>
    </dgm:pt>
    <dgm:pt modelId="{74CFF032-C725-437C-ABB1-748D7628AA6B}" type="pres">
      <dgm:prSet presAssocID="{99CE3B1D-9E18-4F2D-8D71-CE8B98550EC1}" presName="sibTrans" presStyleLbl="sibTrans2D1" presStyleIdx="0" presStyleCnt="2"/>
      <dgm:spPr/>
    </dgm:pt>
    <dgm:pt modelId="{0E9017AA-BCB9-46D1-9719-18E097562092}" type="pres">
      <dgm:prSet presAssocID="{99CE3B1D-9E18-4F2D-8D71-CE8B98550EC1}" presName="connectorText" presStyleLbl="sibTrans2D1" presStyleIdx="0" presStyleCnt="2"/>
      <dgm:spPr/>
    </dgm:pt>
    <dgm:pt modelId="{113EC217-4D41-4222-A559-D7953242BF8F}" type="pres">
      <dgm:prSet presAssocID="{5BD66485-8976-4208-B2E5-81E040549486}" presName="node" presStyleLbl="node1" presStyleIdx="1" presStyleCnt="3" custLinFactNeighborX="-3248" custLinFactNeighborY="2557">
        <dgm:presLayoutVars>
          <dgm:bulletEnabled val="1"/>
        </dgm:presLayoutVars>
      </dgm:prSet>
      <dgm:spPr/>
    </dgm:pt>
    <dgm:pt modelId="{A3EA2005-136A-46CA-A89E-5B3557D5C163}" type="pres">
      <dgm:prSet presAssocID="{28C2FA04-43E9-47AD-B29A-F67E02A322A3}" presName="sibTrans" presStyleLbl="sibTrans2D1" presStyleIdx="1" presStyleCnt="2"/>
      <dgm:spPr/>
    </dgm:pt>
    <dgm:pt modelId="{C00C4A76-120B-4924-BFC5-61D757DC3382}" type="pres">
      <dgm:prSet presAssocID="{28C2FA04-43E9-47AD-B29A-F67E02A322A3}" presName="connectorText" presStyleLbl="sibTrans2D1" presStyleIdx="1" presStyleCnt="2"/>
      <dgm:spPr/>
    </dgm:pt>
    <dgm:pt modelId="{5620316B-F4DF-40A7-89FE-FB568DC261B2}" type="pres">
      <dgm:prSet presAssocID="{C849566E-B38F-4EF8-8209-5268ED0D24D5}" presName="node" presStyleLbl="node1" presStyleIdx="2" presStyleCnt="3" custLinFactNeighborX="8184" custLinFactNeighborY="5613">
        <dgm:presLayoutVars>
          <dgm:bulletEnabled val="1"/>
        </dgm:presLayoutVars>
      </dgm:prSet>
      <dgm:spPr/>
    </dgm:pt>
  </dgm:ptLst>
  <dgm:cxnLst>
    <dgm:cxn modelId="{F3C79625-2469-4C6A-B8AA-93774467C3B3}" type="presOf" srcId="{99CE3B1D-9E18-4F2D-8D71-CE8B98550EC1}" destId="{74CFF032-C725-437C-ABB1-748D7628AA6B}" srcOrd="0" destOrd="0" presId="urn:microsoft.com/office/officeart/2005/8/layout/process1"/>
    <dgm:cxn modelId="{F606392A-4656-407F-A8FE-9251763CFA69}" srcId="{A188EB10-FD91-4D64-B42B-8E73EC29D60F}" destId="{C849566E-B38F-4EF8-8209-5268ED0D24D5}" srcOrd="2" destOrd="0" parTransId="{85140F17-E6C9-4EED-A46B-38DAD3ED5169}" sibTransId="{416C8041-9FB0-40D9-8C18-069FC34218E9}"/>
    <dgm:cxn modelId="{4E25AE4A-8E03-4B7C-89BB-EDB045B32F7A}" type="presOf" srcId="{A188EB10-FD91-4D64-B42B-8E73EC29D60F}" destId="{7A70BD6A-0774-4D4E-8F10-18DB8D337CDF}" srcOrd="0" destOrd="0" presId="urn:microsoft.com/office/officeart/2005/8/layout/process1"/>
    <dgm:cxn modelId="{820DFE64-1E8D-4E47-9D3E-4A123B4DF00F}" type="presOf" srcId="{99CE3B1D-9E18-4F2D-8D71-CE8B98550EC1}" destId="{0E9017AA-BCB9-46D1-9719-18E097562092}" srcOrd="1" destOrd="0" presId="urn:microsoft.com/office/officeart/2005/8/layout/process1"/>
    <dgm:cxn modelId="{E7448B6C-F1C6-4BB7-982D-F7F61490D5A4}" srcId="{A188EB10-FD91-4D64-B42B-8E73EC29D60F}" destId="{5BD66485-8976-4208-B2E5-81E040549486}" srcOrd="1" destOrd="0" parTransId="{782DBBED-BD32-4AED-8DEA-84718B448F4A}" sibTransId="{28C2FA04-43E9-47AD-B29A-F67E02A322A3}"/>
    <dgm:cxn modelId="{A15CE471-3932-4B94-B171-AF400C36CC3F}" srcId="{A188EB10-FD91-4D64-B42B-8E73EC29D60F}" destId="{8718FE5D-91B5-40EF-8CC7-50758FD341F6}" srcOrd="0" destOrd="0" parTransId="{31836BAB-1225-4926-A751-C7938B5FB0B0}" sibTransId="{99CE3B1D-9E18-4F2D-8D71-CE8B98550EC1}"/>
    <dgm:cxn modelId="{121C1774-5566-4BBF-9703-2CF4EDEC0FCE}" type="presOf" srcId="{5BD66485-8976-4208-B2E5-81E040549486}" destId="{113EC217-4D41-4222-A559-D7953242BF8F}" srcOrd="0" destOrd="0" presId="urn:microsoft.com/office/officeart/2005/8/layout/process1"/>
    <dgm:cxn modelId="{5EFAB191-2FFA-4D2C-8810-060CF7E6650B}" type="presOf" srcId="{C849566E-B38F-4EF8-8209-5268ED0D24D5}" destId="{5620316B-F4DF-40A7-89FE-FB568DC261B2}" srcOrd="0" destOrd="0" presId="urn:microsoft.com/office/officeart/2005/8/layout/process1"/>
    <dgm:cxn modelId="{BBECCD92-78A2-4024-8B86-BFDB7BFB3817}" type="presOf" srcId="{28C2FA04-43E9-47AD-B29A-F67E02A322A3}" destId="{A3EA2005-136A-46CA-A89E-5B3557D5C163}" srcOrd="0" destOrd="0" presId="urn:microsoft.com/office/officeart/2005/8/layout/process1"/>
    <dgm:cxn modelId="{5942ECCB-3974-47DB-B8C4-A42AC1DCCD0A}" type="presOf" srcId="{8718FE5D-91B5-40EF-8CC7-50758FD341F6}" destId="{C5ABF500-5DC4-4B96-86C3-CD62C6826C19}" srcOrd="0" destOrd="0" presId="urn:microsoft.com/office/officeart/2005/8/layout/process1"/>
    <dgm:cxn modelId="{EA2C95D1-DD47-4C46-946E-E1495F758A20}" type="presOf" srcId="{28C2FA04-43E9-47AD-B29A-F67E02A322A3}" destId="{C00C4A76-120B-4924-BFC5-61D757DC3382}" srcOrd="1" destOrd="0" presId="urn:microsoft.com/office/officeart/2005/8/layout/process1"/>
    <dgm:cxn modelId="{0DD49D96-C42B-4208-8631-547FA8B6DA52}" type="presParOf" srcId="{7A70BD6A-0774-4D4E-8F10-18DB8D337CDF}" destId="{C5ABF500-5DC4-4B96-86C3-CD62C6826C19}" srcOrd="0" destOrd="0" presId="urn:microsoft.com/office/officeart/2005/8/layout/process1"/>
    <dgm:cxn modelId="{0B10A021-F3D6-4529-BBCF-CFDE7D35DA83}" type="presParOf" srcId="{7A70BD6A-0774-4D4E-8F10-18DB8D337CDF}" destId="{74CFF032-C725-437C-ABB1-748D7628AA6B}" srcOrd="1" destOrd="0" presId="urn:microsoft.com/office/officeart/2005/8/layout/process1"/>
    <dgm:cxn modelId="{FF30F094-B4B3-4CD7-8905-D03C8A32B700}" type="presParOf" srcId="{74CFF032-C725-437C-ABB1-748D7628AA6B}" destId="{0E9017AA-BCB9-46D1-9719-18E097562092}" srcOrd="0" destOrd="0" presId="urn:microsoft.com/office/officeart/2005/8/layout/process1"/>
    <dgm:cxn modelId="{EC7A72BD-39F7-4F3D-8324-E711F8295337}" type="presParOf" srcId="{7A70BD6A-0774-4D4E-8F10-18DB8D337CDF}" destId="{113EC217-4D41-4222-A559-D7953242BF8F}" srcOrd="2" destOrd="0" presId="urn:microsoft.com/office/officeart/2005/8/layout/process1"/>
    <dgm:cxn modelId="{0CD80093-4DC8-4E2F-8617-779D48DD83D8}" type="presParOf" srcId="{7A70BD6A-0774-4D4E-8F10-18DB8D337CDF}" destId="{A3EA2005-136A-46CA-A89E-5B3557D5C163}" srcOrd="3" destOrd="0" presId="urn:microsoft.com/office/officeart/2005/8/layout/process1"/>
    <dgm:cxn modelId="{7B23749A-F570-40A0-AAD8-44277C045C21}" type="presParOf" srcId="{A3EA2005-136A-46CA-A89E-5B3557D5C163}" destId="{C00C4A76-120B-4924-BFC5-61D757DC3382}" srcOrd="0" destOrd="0" presId="urn:microsoft.com/office/officeart/2005/8/layout/process1"/>
    <dgm:cxn modelId="{0B240AD8-8A9C-4502-960F-0F9C73FF3217}" type="presParOf" srcId="{7A70BD6A-0774-4D4E-8F10-18DB8D337CDF}" destId="{5620316B-F4DF-40A7-89FE-FB568DC261B2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BF500-5DC4-4B96-86C3-CD62C6826C19}">
      <dsp:nvSpPr>
        <dsp:cNvPr id="0" name=""/>
        <dsp:cNvSpPr/>
      </dsp:nvSpPr>
      <dsp:spPr>
        <a:xfrm>
          <a:off x="14926" y="33622"/>
          <a:ext cx="437161" cy="262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Шаг 1</a:t>
          </a:r>
        </a:p>
      </dsp:txBody>
      <dsp:txXfrm>
        <a:off x="22624" y="41320"/>
        <a:ext cx="421765" cy="247429"/>
      </dsp:txXfrm>
    </dsp:sp>
    <dsp:sp modelId="{74CFF032-C725-437C-ABB1-748D7628AA6B}">
      <dsp:nvSpPr>
        <dsp:cNvPr id="0" name=""/>
        <dsp:cNvSpPr/>
      </dsp:nvSpPr>
      <dsp:spPr>
        <a:xfrm rot="21546273">
          <a:off x="493510" y="102428"/>
          <a:ext cx="87838" cy="115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93512" y="125776"/>
        <a:ext cx="61487" cy="69428"/>
      </dsp:txXfrm>
    </dsp:sp>
    <dsp:sp modelId="{113EC217-4D41-4222-A559-D7953242BF8F}">
      <dsp:nvSpPr>
        <dsp:cNvPr id="0" name=""/>
        <dsp:cNvSpPr/>
      </dsp:nvSpPr>
      <dsp:spPr>
        <a:xfrm>
          <a:off x="617799" y="15407"/>
          <a:ext cx="466584" cy="279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Шаг 2</a:t>
          </a:r>
        </a:p>
      </dsp:txBody>
      <dsp:txXfrm>
        <a:off x="625998" y="23606"/>
        <a:ext cx="450186" cy="263552"/>
      </dsp:txXfrm>
    </dsp:sp>
    <dsp:sp modelId="{A3EA2005-136A-46CA-A89E-5B3557D5C163}">
      <dsp:nvSpPr>
        <dsp:cNvPr id="0" name=""/>
        <dsp:cNvSpPr/>
      </dsp:nvSpPr>
      <dsp:spPr>
        <a:xfrm rot="5686">
          <a:off x="1132574" y="98075"/>
          <a:ext cx="102164" cy="115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32574" y="121192"/>
        <a:ext cx="71515" cy="69428"/>
      </dsp:txXfrm>
    </dsp:sp>
    <dsp:sp modelId="{5620316B-F4DF-40A7-89FE-FB568DC261B2}">
      <dsp:nvSpPr>
        <dsp:cNvPr id="0" name=""/>
        <dsp:cNvSpPr/>
      </dsp:nvSpPr>
      <dsp:spPr>
        <a:xfrm>
          <a:off x="1277145" y="16497"/>
          <a:ext cx="466584" cy="279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Шаг 3</a:t>
          </a:r>
        </a:p>
      </dsp:txBody>
      <dsp:txXfrm>
        <a:off x="1285344" y="24696"/>
        <a:ext cx="450186" cy="263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6CE3F-3AB4-4EBD-8B19-E2636162EC1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31929-E609-4525-9A83-C6DD76F64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6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2AFD86-F7D3-724A-8A8D-5697958CD2F1}" type="slidenum">
              <a:rPr lang="ru-RU"/>
              <a:pPr/>
              <a:t>1</a:t>
            </a:fld>
            <a:endParaRPr lang="ru-RU"/>
          </a:p>
        </p:txBody>
      </p:sp>
      <p:sp>
        <p:nvSpPr>
          <p:cNvPr id="5150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50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presportal.ru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9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инклюзивной социально-образовательной системы сопровождения воспитанников.</a:t>
            </a:r>
            <a:r>
              <a:rPr lang="ru-RU" b="0" baseline="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Инициация и развитие сотрудничества с Департаментом здравоохранения, образования, Культуры, </a:t>
            </a:r>
            <a:r>
              <a:rPr lang="ru-RU" b="0" baseline="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0" baseline="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Молодёжной и семейной политики, опекой и СО НКО с целью совместного решения общих задач: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Раннее выявление риска появления в семье</a:t>
            </a:r>
            <a:r>
              <a:rPr lang="ru-RU" baseline="0" dirty="0">
                <a:solidFill>
                  <a:schemeClr val="accent5">
                    <a:lumMod val="75000"/>
                  </a:schemeClr>
                </a:solidFill>
              </a:rPr>
              <a:t> ребенка инвалида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b="0" baseline="0" dirty="0">
                <a:solidFill>
                  <a:srgbClr val="7030A0"/>
                </a:solidFill>
                <a:latin typeface="+mn-lt"/>
                <a:ea typeface="+mn-ea"/>
                <a:cs typeface="Times New Roman" panose="02020603050405020304" pitchFamily="18" charset="0"/>
              </a:rPr>
              <a:t>у</a:t>
            </a:r>
            <a:r>
              <a:rPr lang="ru-RU" altLang="ru-RU" dirty="0">
                <a:solidFill>
                  <a:srgbClr val="7030A0"/>
                </a:solidFill>
                <a:cs typeface="Times New Roman" panose="02020603050405020304" pitchFamily="18" charset="0"/>
              </a:rPr>
              <a:t>словий проживания, максимально приближенных к семейным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Семейное устройство </a:t>
            </a:r>
            <a:r>
              <a:rPr lang="en-US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/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 работа с кровной семьей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dirty="0">
                <a:solidFill>
                  <a:srgbClr val="0070C0"/>
                </a:solidFill>
                <a:cs typeface="Times New Roman" panose="02020603050405020304" pitchFamily="18" charset="0"/>
              </a:rPr>
              <a:t>Обучение в школе и системе доп. образования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>
                <a:solidFill>
                  <a:srgbClr val="0070C0"/>
                </a:solidFill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Включенность в жизнь города</a:t>
            </a:r>
            <a:endParaRPr lang="ru-RU" b="0" dirty="0">
              <a:solidFill>
                <a:srgbClr val="FFC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/>
              <a:t>- </a:t>
            </a:r>
            <a:r>
              <a:rPr lang="ru-RU" sz="1000" kern="1200" dirty="0">
                <a:solidFill>
                  <a:srgbClr val="00B050"/>
                </a:solidFill>
                <a:latin typeface="+mn-lt"/>
                <a:ea typeface="+mn-ea"/>
                <a:cs typeface="Times New Roman" panose="02020603050405020304" pitchFamily="18" charset="0"/>
              </a:rPr>
              <a:t>Отдых и санаторно-курортное оздоровление </a:t>
            </a:r>
          </a:p>
          <a:p>
            <a:r>
              <a:rPr lang="ru-RU" b="0" dirty="0"/>
              <a:t>Механизмы обеспечения открытости:</a:t>
            </a:r>
            <a:r>
              <a:rPr lang="ru-RU" b="0" baseline="0" dirty="0"/>
              <a:t> публикации в СМИ, партнерские проекты с внешними организациями, взаимодействие с волонтерами, обмен опытом в рамках публичных мероприятий ( на конференциях, публикации в журналах и </a:t>
            </a:r>
            <a:r>
              <a:rPr lang="ru-RU" b="0" baseline="0" dirty="0" err="1"/>
              <a:t>др</a:t>
            </a:r>
            <a:r>
              <a:rPr lang="ru-RU" b="0" baseline="0" dirty="0"/>
              <a:t>)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8DC7F-B785-5C4B-AF99-B6F15143F8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7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CFF2FB30-7467-4D3C-A1EB-939887623A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41E5510D-DA8E-48C5-9DB8-5BAA646D9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6E325C0B-CD50-450B-8B49-D6A979BEC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1A754D-E55A-4F22-8AD9-8D80264A2110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99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Условия </a:t>
            </a:r>
            <a:r>
              <a:rPr lang="ru-RU" dirty="0"/>
              <a:t>для делегирования ответственности:</a:t>
            </a:r>
          </a:p>
          <a:p>
            <a:r>
              <a:rPr lang="ru-RU" dirty="0"/>
              <a:t>1. Вертикаль: внедрение проектного управления,</a:t>
            </a:r>
            <a:r>
              <a:rPr lang="ru-RU" baseline="0" dirty="0"/>
              <a:t> модели «агенты изменений»….</a:t>
            </a:r>
          </a:p>
          <a:p>
            <a:r>
              <a:rPr lang="ru-RU" baseline="0" dirty="0"/>
              <a:t>2. Горизонталь. Развитие горизонтальных связей необходимо для снижения рисков не получения результатов нужного объема («подстраховка») и нужного качества (привлечение дополнительных ресурсов, компетенций к решению задачи)</a:t>
            </a:r>
          </a:p>
          <a:p>
            <a:r>
              <a:rPr lang="ru-RU" dirty="0"/>
              <a:t>Горизонтальные связи возможно налаживать если есть общие  ценности, общие цели, общая деятельность  (три рукопожатия  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DC7F-B785-5C4B-AF99-B6F15143F8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1929-E609-4525-9A83-C6DD76F64F9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7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Обязанность учета мнения ребенка закреплено в Конвенции о правах ребенка, отдельный раздел Программы Десятилетия детства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Инструменты:</a:t>
            </a:r>
            <a:r>
              <a:rPr lang="ru-RU" baseline="0" dirty="0"/>
              <a:t> структурированное наблюдение с целью выявления доступной ребенку сигнальной системы, жесты, визуальные символы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DC7F-B785-5C4B-AF99-B6F15143F8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2AFD86-F7D3-724A-8A8D-5697958CD2F1}" type="slidenum">
              <a:rPr lang="ru-RU"/>
              <a:pPr/>
              <a:t>16</a:t>
            </a:fld>
            <a:endParaRPr lang="ru-RU"/>
          </a:p>
        </p:txBody>
      </p:sp>
      <p:sp>
        <p:nvSpPr>
          <p:cNvPr id="5150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50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presportal.ru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4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5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5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6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5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1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3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3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9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FA0C-AA54-4D2A-83D9-13CA4CCEE3C8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BF1FB-A5CB-44A1-A67F-13E35A847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2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1.wav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10" Type="http://schemas.openxmlformats.org/officeDocument/2006/relationships/image" Target="../media/image2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8300" y="578346"/>
            <a:ext cx="6102633" cy="412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Современные подходы к работе детских домов-интернатов: перестройка управления организацией, требования к персоналу и формы работы,  формирование предметно-развивающей среды, учет мнения ребенка с когнитивными нарушениями и пр.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7522" r="52573" b="56637"/>
          <a:stretch/>
        </p:blipFill>
        <p:spPr>
          <a:xfrm>
            <a:off x="6485467" y="1532083"/>
            <a:ext cx="5350934" cy="3315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4007" y="5656448"/>
            <a:ext cx="358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Архангельск, </a:t>
            </a:r>
          </a:p>
          <a:p>
            <a:pPr algn="ctr"/>
            <a:r>
              <a:rPr lang="ru-RU" dirty="0"/>
              <a:t>20-21 марта 2019 г.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45533" y="4794812"/>
            <a:ext cx="5309658" cy="865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ru-RU" sz="1800" b="1" dirty="0"/>
              <a:t>Романова Елизавета Александровна,</a:t>
            </a:r>
          </a:p>
          <a:p>
            <a:pPr>
              <a:buFont typeface="Arial" charset="0"/>
              <a:buNone/>
              <a:defRPr/>
            </a:pPr>
            <a:r>
              <a:rPr lang="ru-RU" sz="1800" b="1" dirty="0"/>
              <a:t>Зам. директора ГБУ ЦССВ «Вера. Надежда. Любовь»</a:t>
            </a:r>
            <a:endParaRPr lang="ru-RU" sz="1800" dirty="0"/>
          </a:p>
          <a:p>
            <a:pPr>
              <a:defRPr/>
            </a:pP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5647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8167DA9-C99E-416A-AB34-377EA0AAB46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257881" cy="2564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8167DA9-C99E-416A-AB34-377EA0AAB464}"/>
              </a:ext>
            </a:extLst>
          </p:cNvPr>
          <p:cNvSpPr txBox="1">
            <a:spLocks/>
          </p:cNvSpPr>
          <p:nvPr/>
        </p:nvSpPr>
        <p:spPr bwMode="auto">
          <a:xfrm>
            <a:off x="-65881" y="6587067"/>
            <a:ext cx="12257881" cy="2564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44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7522" r="52573" b="56637"/>
          <a:stretch/>
        </p:blipFill>
        <p:spPr>
          <a:xfrm>
            <a:off x="4217613" y="1953635"/>
            <a:ext cx="3790639" cy="2348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8273" y="1223375"/>
            <a:ext cx="1557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Новая система управления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9445" y="2820240"/>
            <a:ext cx="3333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«Агенты изменений», специалисты разделяющие общие ценности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6952" y="1327843"/>
            <a:ext cx="2792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Системные проекты: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АдаптСтудия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«ТерриторияРоста»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«Хочу и могу!»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др.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6309" y="4665268"/>
            <a:ext cx="257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«Обучение» персонала  в условиях решения реальных задач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71000" y="3109485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Проектные междисциплинарные команды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8028" y="540803"/>
            <a:ext cx="233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Возможность решения «сложных» комплексных задач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557" y="426730"/>
            <a:ext cx="394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 это работает?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16184" y="5370607"/>
            <a:ext cx="3851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Формирование среды, в условиях которой ребенок с ментальными нарушениями может влиять на события своей жизни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81087" y="4655961"/>
            <a:ext cx="271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Учет мнения ребенка с когнитивными нарушениями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5647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-2" y="3173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6931" y="6631576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158485">
            <a:off x="7898556" y="963139"/>
            <a:ext cx="635505" cy="3351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912209">
            <a:off x="10546494" y="2468354"/>
            <a:ext cx="635505" cy="3351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7999996">
            <a:off x="10468779" y="4295466"/>
            <a:ext cx="635505" cy="3351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805410">
            <a:off x="8596462" y="5677244"/>
            <a:ext cx="635505" cy="3351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1240375">
            <a:off x="3382273" y="5766085"/>
            <a:ext cx="635505" cy="3351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3513177">
            <a:off x="1267352" y="4439427"/>
            <a:ext cx="635505" cy="3351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048723">
            <a:off x="1395445" y="1916047"/>
            <a:ext cx="635505" cy="3351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9853950">
            <a:off x="3885105" y="834919"/>
            <a:ext cx="635505" cy="3351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545911" y="5495318"/>
            <a:ext cx="517042" cy="923169"/>
            <a:chOff x="6386509" y="5152542"/>
            <a:chExt cx="517042" cy="923169"/>
          </a:xfrm>
        </p:grpSpPr>
        <p:sp>
          <p:nvSpPr>
            <p:cNvPr id="27" name="Блок-схема: объединение 26"/>
            <p:cNvSpPr/>
            <p:nvPr/>
          </p:nvSpPr>
          <p:spPr>
            <a:xfrm>
              <a:off x="6386509" y="5152542"/>
              <a:ext cx="517042" cy="583219"/>
            </a:xfrm>
            <a:prstGeom prst="flowChartMerg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6527166" y="5832823"/>
              <a:ext cx="250055" cy="24288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2700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14513" y="788989"/>
            <a:ext cx="8424334" cy="1208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626129" y="853053"/>
            <a:ext cx="861271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</a:rPr>
              <a:t>Индивидуальные задачи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(актуальные, конкретные, измеряемые достижимые за определенный период времени цели для ребенка)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0538" y="2490789"/>
            <a:ext cx="371316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1760539" y="2535239"/>
            <a:ext cx="3652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Индивидуальные средства для развития навыков 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743325" y="3579813"/>
            <a:ext cx="649288" cy="436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75163" y="2060575"/>
            <a:ext cx="647700" cy="36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14513" y="4090988"/>
            <a:ext cx="4025900" cy="779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1774825" y="4102101"/>
            <a:ext cx="4002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Индивидуальная степень помощи, поддержка детской инициативы</a:t>
            </a: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186266" y="5395914"/>
            <a:ext cx="11819467" cy="93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/>
              <a:t>ФОРМИРУЮЩАЯ СРЕДА: </a:t>
            </a:r>
          </a:p>
          <a:p>
            <a:pPr algn="ctr" eaLnBrk="1" hangingPunct="1">
              <a:defRPr/>
            </a:pPr>
            <a:r>
              <a:rPr lang="ru-RU" sz="2400" b="1" dirty="0"/>
              <a:t>Помощи столько, сколько необходимо, самостоятельности столько, сколько возможно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968625" y="4967289"/>
            <a:ext cx="647700" cy="390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166100" y="4948238"/>
            <a:ext cx="649288" cy="392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5606257" y="2707482"/>
            <a:ext cx="649287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6014773" y="4267994"/>
            <a:ext cx="649287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64301" y="2449514"/>
            <a:ext cx="3876675" cy="118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31039" y="3989389"/>
            <a:ext cx="2446337" cy="833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282" name="TextBox 9"/>
          <p:cNvSpPr txBox="1">
            <a:spLocks noChangeArrowheads="1"/>
          </p:cNvSpPr>
          <p:nvPr/>
        </p:nvSpPr>
        <p:spPr bwMode="auto">
          <a:xfrm>
            <a:off x="6451601" y="2379664"/>
            <a:ext cx="388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Изменение организационных условий (насыщение «помощниками», различными «предложениями» для ребенка) </a:t>
            </a:r>
          </a:p>
        </p:txBody>
      </p:sp>
      <p:sp>
        <p:nvSpPr>
          <p:cNvPr id="11283" name="TextBox 9"/>
          <p:cNvSpPr txBox="1">
            <a:spLocks noChangeArrowheads="1"/>
          </p:cNvSpPr>
          <p:nvPr/>
        </p:nvSpPr>
        <p:spPr bwMode="auto">
          <a:xfrm>
            <a:off x="7031039" y="4080669"/>
            <a:ext cx="261038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Изменение позиции взрослого  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9804400" y="3773489"/>
            <a:ext cx="649288" cy="1550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313" y="42335"/>
            <a:ext cx="10515600" cy="88423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Создание формирующей среды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-2" y="3173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0" y="6652154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772518" y="3983379"/>
            <a:ext cx="517042" cy="923169"/>
            <a:chOff x="6386509" y="5152542"/>
            <a:chExt cx="517042" cy="923169"/>
          </a:xfrm>
        </p:grpSpPr>
        <p:sp>
          <p:nvSpPr>
            <p:cNvPr id="26" name="Блок-схема: объединение 25"/>
            <p:cNvSpPr/>
            <p:nvPr/>
          </p:nvSpPr>
          <p:spPr>
            <a:xfrm>
              <a:off x="6386509" y="5152542"/>
              <a:ext cx="517042" cy="583219"/>
            </a:xfrm>
            <a:prstGeom prst="flowChartMerg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6527166" y="5832823"/>
              <a:ext cx="250055" cy="24288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803" y="312681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56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9CB51-60FD-42F1-852A-4A2F75D2518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72F7151-45F1-4AF4-83C7-9266B64F979A}"/>
              </a:ext>
            </a:extLst>
          </p:cNvPr>
          <p:cNvGrpSpPr/>
          <p:nvPr/>
        </p:nvGrpSpPr>
        <p:grpSpPr>
          <a:xfrm>
            <a:off x="878799" y="352443"/>
            <a:ext cx="1802156" cy="1176962"/>
            <a:chOff x="3464445" y="804014"/>
            <a:chExt cx="1802156" cy="1176962"/>
          </a:xfrm>
        </p:grpSpPr>
        <p:pic>
          <p:nvPicPr>
            <p:cNvPr id="36" name="Рисунок 35" descr="Человек">
              <a:extLst>
                <a:ext uri="{FF2B5EF4-FFF2-40B4-BE49-F238E27FC236}">
                  <a16:creationId xmlns:a16="http://schemas.microsoft.com/office/drawing/2014/main" id="{5F809349-3CAC-4439-A44C-FC8A20E05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64445" y="1171133"/>
              <a:ext cx="809843" cy="809843"/>
            </a:xfrm>
            <a:prstGeom prst="rect">
              <a:avLst/>
            </a:prstGeom>
          </p:spPr>
        </p:pic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DCFAAF26-7FCE-432C-8BFC-B98F7E557A7C}"/>
                </a:ext>
              </a:extLst>
            </p:cNvPr>
            <p:cNvGrpSpPr/>
            <p:nvPr/>
          </p:nvGrpSpPr>
          <p:grpSpPr>
            <a:xfrm>
              <a:off x="4170094" y="804014"/>
              <a:ext cx="1096507" cy="422425"/>
              <a:chOff x="3176621" y="1350400"/>
              <a:chExt cx="1810469" cy="815800"/>
            </a:xfrm>
          </p:grpSpPr>
          <p:sp>
            <p:nvSpPr>
              <p:cNvPr id="41" name="Равнобедренный треугольник 40">
                <a:extLst>
                  <a:ext uri="{FF2B5EF4-FFF2-40B4-BE49-F238E27FC236}">
                    <a16:creationId xmlns:a16="http://schemas.microsoft.com/office/drawing/2014/main" id="{9FB0EAE8-0CB1-4F06-B120-AC3C49FB7D5F}"/>
                  </a:ext>
                </a:extLst>
              </p:cNvPr>
              <p:cNvSpPr/>
              <p:nvPr/>
            </p:nvSpPr>
            <p:spPr>
              <a:xfrm rot="19515717">
                <a:off x="3176621" y="1832926"/>
                <a:ext cx="807564" cy="33327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Управляющая кнопка: звук 39">
                <a:hlinkClick r:id="" action="ppaction://noaction" highlightClick="1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id="{5FD3E791-C5EC-480D-84C7-32F1DF5A6326}"/>
                  </a:ext>
                </a:extLst>
              </p:cNvPr>
              <p:cNvSpPr/>
              <p:nvPr/>
            </p:nvSpPr>
            <p:spPr>
              <a:xfrm>
                <a:off x="3792712" y="1350400"/>
                <a:ext cx="1194378" cy="708991"/>
              </a:xfrm>
              <a:prstGeom prst="actionButtonSou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AC64503-36D1-4C42-9C96-D5B3D02DBE0E}"/>
              </a:ext>
            </a:extLst>
          </p:cNvPr>
          <p:cNvSpPr txBox="1"/>
          <p:nvPr/>
        </p:nvSpPr>
        <p:spPr>
          <a:xfrm>
            <a:off x="2900351" y="325904"/>
            <a:ext cx="5871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Изменение позиции взрослого по отношению к ребенку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2258C-685A-4BEC-9A75-C76E0E0FC4ED}"/>
              </a:ext>
            </a:extLst>
          </p:cNvPr>
          <p:cNvSpPr txBox="1"/>
          <p:nvPr/>
        </p:nvSpPr>
        <p:spPr>
          <a:xfrm>
            <a:off x="772896" y="1737790"/>
            <a:ext cx="1141910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Делать паузы, давая возможность ребенку действовать самому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Давать реальный выбор ребенку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Если ребенок ответил “нет”, не делать с ним того, от чего он отказался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Оценивать прожитый день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Говорить с ребенком, убедившись, что он готов слушать и видит ваше лицо и глаза.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Использовать косвенные (скрытые) подсказки («Ты ничего не забыл (а)?», «Все сделал (а)?») и только потом переходить к прямым указаниям («Выключи свет», «Помой руки»)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Спрашивать ребенка, что он хочет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Замечать проявление хочу/не хочу ребенка и реагировать на них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Озвучивать желание/нежелание ребенка. “Ты хочешь ….” “Ты не хочешь”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Помочь показать жестом (если ребенок не говорить). “Да”, “Нет”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br>
              <a:rPr lang="ru-RU" sz="2000" dirty="0"/>
            </a:b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cs typeface="Aharoni" panose="02010803020104030203" pitchFamily="2" charset="-79"/>
            </a:endParaRPr>
          </a:p>
          <a:p>
            <a:endParaRPr lang="ru-RU" sz="2000" dirty="0">
              <a:cs typeface="Aharoni" panose="02010803020104030203" pitchFamily="2" charset="-79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F058FA-7CD8-465A-8491-973D5C41EF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r="2827"/>
          <a:stretch/>
        </p:blipFill>
        <p:spPr>
          <a:xfrm flipH="1">
            <a:off x="8991600" y="323167"/>
            <a:ext cx="920166" cy="940840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421B4C42-6E1F-46E9-9010-CEE91EF1883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257881" cy="2564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CD69F94E-5BFA-4CF5-A2A8-056E3D447863}"/>
              </a:ext>
            </a:extLst>
          </p:cNvPr>
          <p:cNvSpPr txBox="1">
            <a:spLocks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803" y="312681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19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1442" y="1577031"/>
            <a:ext cx="8554664" cy="232818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особых детей нужны специальные инструменты выявления предпочтений</a:t>
            </a:r>
          </a:p>
          <a:p>
            <a:r>
              <a:rPr lang="ru-RU" dirty="0"/>
              <a:t>Специальные средства должны быть в зоне доступа ребенка</a:t>
            </a:r>
          </a:p>
          <a:p>
            <a:r>
              <a:rPr lang="ru-RU" dirty="0"/>
              <a:t>Взрослый, желающий узнать мнение ребенка, должен владеть специальными средствами</a:t>
            </a:r>
          </a:p>
          <a:p>
            <a:r>
              <a:rPr lang="ru-RU" dirty="0"/>
              <a:t>Узнав мнение ребенка, необходимо его учесть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43CF4CF-3502-4C97-B06D-0F3198CF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Учет мнения ребенка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990AD3-2EF5-4393-9872-C56F1E1598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8773" y="4667734"/>
            <a:ext cx="1416945" cy="14169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846AF5-32B4-4208-A9BD-41615F7FFD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0811" y="4583613"/>
            <a:ext cx="1585186" cy="15851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B64560-22C0-476D-AAA6-08B06AED27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4913" t="-7747" r="395" b="40540"/>
          <a:stretch/>
        </p:blipFill>
        <p:spPr>
          <a:xfrm>
            <a:off x="7694745" y="4504073"/>
            <a:ext cx="2273614" cy="17442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FB8824-98ED-4C4E-B494-40506BF4D2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4" b="18843"/>
          <a:stretch/>
        </p:blipFill>
        <p:spPr>
          <a:xfrm>
            <a:off x="9903313" y="491048"/>
            <a:ext cx="1801801" cy="92659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2" y="3173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-3" y="6603999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9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74" y="427488"/>
            <a:ext cx="8686338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Объединение профессиональных компетенций для обеспечения изменений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6274" y="1909683"/>
            <a:ext cx="9874989" cy="316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Прикладные оценочные исследования с участием детей, в том числе  с выраженными нарушениями развития</a:t>
            </a:r>
            <a:endParaRPr lang="ru-RU" sz="2400" dirty="0">
              <a:solidFill>
                <a:schemeClr val="tx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реформированию ДДИ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инструментов мониторинга и оценки изменений в учреждениях для детей-сирот и детей, оставшихся без попечения родителей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F66428-8B86-4F15-9CE9-FFAE28BCB0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4342" r="22078" b="2324"/>
          <a:stretch/>
        </p:blipFill>
        <p:spPr>
          <a:xfrm>
            <a:off x="220737" y="5070201"/>
            <a:ext cx="1306149" cy="13790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297A64-F4EB-4F28-9426-F81313E71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7" b="27370"/>
          <a:stretch/>
        </p:blipFill>
        <p:spPr>
          <a:xfrm>
            <a:off x="8672618" y="5496296"/>
            <a:ext cx="3062505" cy="8621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3A667B-FDEF-42CF-BE65-BFC469E0C5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23845"/>
          <a:stretch/>
        </p:blipFill>
        <p:spPr>
          <a:xfrm>
            <a:off x="58682" y="2616394"/>
            <a:ext cx="1468204" cy="10056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3D2CBB-CDD0-4B5D-9BFD-12E0F07AB8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t="23372" r="13010" b="18505"/>
          <a:stretch/>
        </p:blipFill>
        <p:spPr>
          <a:xfrm>
            <a:off x="6018331" y="5437108"/>
            <a:ext cx="2381693" cy="10610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528EEB-663C-42A1-80E1-B93EC53644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12533" r="7382" b="12531"/>
          <a:stretch/>
        </p:blipFill>
        <p:spPr>
          <a:xfrm>
            <a:off x="1877147" y="5496296"/>
            <a:ext cx="3868591" cy="10018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B4DB9C-ABF2-4F37-8F1C-C1FF97264C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29" y="440000"/>
            <a:ext cx="1795704" cy="1909683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82BB642-75EF-4112-8E03-BB972BE66F9C}"/>
              </a:ext>
            </a:extLst>
          </p:cNvPr>
          <p:cNvSpPr txBox="1">
            <a:spLocks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BCA0197-9FBF-42B6-99AC-CFCD185CC8E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257881" cy="2564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id="{E7E30E13-AE9C-46DC-AC6C-57B1290B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3" y="3888761"/>
            <a:ext cx="1647696" cy="90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5647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14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C8F8081-D92B-4251-B6A9-2B1C6AE0DA1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257881" cy="2564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7DC72C2-258C-4C70-945F-5736F07553A3}"/>
              </a:ext>
            </a:extLst>
          </p:cNvPr>
          <p:cNvSpPr txBox="1">
            <a:spLocks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76825605-0BCD-4CB0-BBCC-C8C8C50FDF01}"/>
              </a:ext>
            </a:extLst>
          </p:cNvPr>
          <p:cNvSpPr txBox="1">
            <a:spLocks/>
          </p:cNvSpPr>
          <p:nvPr/>
        </p:nvSpPr>
        <p:spPr>
          <a:xfrm>
            <a:off x="1148652" y="338505"/>
            <a:ext cx="9894695" cy="8103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Times New Roman" panose="02020603050405020304" pitchFamily="18" charset="0"/>
              </a:rPr>
              <a:t>Создание непрерывной системы сопровождения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A6E23-7EC3-456C-B946-FCE4FF6D7F45}"/>
              </a:ext>
            </a:extLst>
          </p:cNvPr>
          <p:cNvSpPr txBox="1"/>
          <p:nvPr/>
        </p:nvSpPr>
        <p:spPr>
          <a:xfrm>
            <a:off x="419388" y="1148829"/>
            <a:ext cx="11419103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Максимально раннее выявление и начало помощи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Реализация модели «мягкого» перехода во взрослое учреждение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Требуется механизм координации воздействий «помогающих» структур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Самостоятельность  - это, в том числе сознательное направление деятельности и возможность влиять на события собственной жизни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Разработка методик, позволяющих выявить личностные предпочтения ребенка с выраженными нарушениями развития.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Разработка рекомендаций кровным и приемным родителям по выявлению и учету личных предпочтений (досуговых, трудовых и др.)  ребенка с ТМНР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Технологическая поддержка индивидуального сопровождения: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>
                <a:cs typeface="Times New Roman" panose="02020603050405020304" pitchFamily="18" charset="0"/>
              </a:rPr>
              <a:t>систематизация большого объема  информации по работе со случаем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>
                <a:cs typeface="Times New Roman" panose="02020603050405020304" pitchFamily="18" charset="0"/>
              </a:rPr>
              <a:t>оперативная обработка и анализ данных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>
                <a:cs typeface="Times New Roman" panose="02020603050405020304" pitchFamily="18" charset="0"/>
              </a:rPr>
              <a:t>снижение трудозатрат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>
                <a:cs typeface="Times New Roman" panose="02020603050405020304" pitchFamily="18" charset="0"/>
              </a:rPr>
              <a:t>профилактика проффессионального выгорания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>
                <a:cs typeface="Times New Roman" panose="02020603050405020304" pitchFamily="18" charset="0"/>
              </a:rPr>
              <a:t>появление удобного инструмента для оценки эффективности</a:t>
            </a:r>
          </a:p>
          <a:p>
            <a:pPr marL="342900" indent="-342900"/>
            <a:endParaRPr lang="ru-RU" altLang="ru-RU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br>
              <a:rPr lang="ru-RU" sz="2000" dirty="0"/>
            </a:b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cs typeface="Aharoni" panose="02010803020104030203" pitchFamily="2" charset="-79"/>
            </a:endParaRPr>
          </a:p>
          <a:p>
            <a:endParaRPr lang="ru-RU" sz="2000" dirty="0">
              <a:cs typeface="Aharoni" panose="02010803020104030203" pitchFamily="2" charset="-79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5647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97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A413E5-F6EC-47A1-AA13-B666B833CC43}"/>
              </a:ext>
            </a:extLst>
          </p:cNvPr>
          <p:cNvSpPr/>
          <p:nvPr/>
        </p:nvSpPr>
        <p:spPr>
          <a:xfrm>
            <a:off x="5226229" y="1000864"/>
            <a:ext cx="6522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69006" y="5066631"/>
            <a:ext cx="6057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https://www.verimvlubov.com/</a:t>
            </a:r>
          </a:p>
        </p:txBody>
      </p:sp>
    </p:spTree>
    <p:extLst>
      <p:ext uri="{BB962C8B-B14F-4D97-AF65-F5344CB8AC3E}">
        <p14:creationId xmlns:p14="http://schemas.microsoft.com/office/powerpoint/2010/main" val="3518415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-2" y="3173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-2" y="6692903"/>
            <a:ext cx="12191999" cy="18811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512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15927" y="519114"/>
            <a:ext cx="2587624" cy="14239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700" b="1" dirty="0">
                <a:solidFill>
                  <a:srgbClr val="0070C0"/>
                </a:solidFill>
              </a:rPr>
              <a:t>Особое внимание государства к детям-инвалидам</a:t>
            </a:r>
          </a:p>
        </p:txBody>
      </p:sp>
      <p:sp>
        <p:nvSpPr>
          <p:cNvPr id="10" name="Дуга 9">
            <a:extLst/>
          </p:cNvPr>
          <p:cNvSpPr/>
          <p:nvPr/>
        </p:nvSpPr>
        <p:spPr>
          <a:xfrm>
            <a:off x="-1104900" y="-4806950"/>
            <a:ext cx="8488363" cy="9683750"/>
          </a:xfrm>
          <a:prstGeom prst="arc">
            <a:avLst>
              <a:gd name="adj1" fmla="val 197696"/>
              <a:gd name="adj2" fmla="val 5339470"/>
            </a:avLst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>
            <a:extLst/>
          </p:cNvPr>
          <p:cNvSpPr/>
          <p:nvPr/>
        </p:nvSpPr>
        <p:spPr>
          <a:xfrm>
            <a:off x="373067" y="5080928"/>
            <a:ext cx="3902075" cy="1362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05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Политика сегрегации, понятие «необучаемый», социальное сиротство детей с выраженными нарушениями развития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6869114" y="2427289"/>
            <a:ext cx="5062537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05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Утверждены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ФГОСы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образования детей  с интеллектуальными нарушениями </a:t>
            </a:r>
          </a:p>
        </p:txBody>
      </p:sp>
      <p:sp>
        <p:nvSpPr>
          <p:cNvPr id="3" name="Прямоугольник 2">
            <a:extLst/>
          </p:cNvPr>
          <p:cNvSpPr/>
          <p:nvPr/>
        </p:nvSpPr>
        <p:spPr>
          <a:xfrm>
            <a:off x="7118350" y="1751013"/>
            <a:ext cx="3549650" cy="722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9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Принята гос. программа «Доступная среда» </a:t>
            </a:r>
          </a:p>
        </p:txBody>
      </p:sp>
      <p:sp>
        <p:nvSpPr>
          <p:cNvPr id="5" name="Rectangle 1">
            <a:extLst/>
          </p:cNvPr>
          <p:cNvSpPr>
            <a:spLocks noChangeArrowheads="1"/>
          </p:cNvSpPr>
          <p:nvPr/>
        </p:nvSpPr>
        <p:spPr bwMode="auto">
          <a:xfrm>
            <a:off x="4217988" y="4902200"/>
            <a:ext cx="54784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Ратифицирована Конвенция о правах инвалидов</a:t>
            </a:r>
          </a:p>
        </p:txBody>
      </p:sp>
      <p:sp>
        <p:nvSpPr>
          <p:cNvPr id="15" name="Прямоугольник 14">
            <a:extLst/>
          </p:cNvPr>
          <p:cNvSpPr/>
          <p:nvPr/>
        </p:nvSpPr>
        <p:spPr>
          <a:xfrm>
            <a:off x="7383463" y="1044576"/>
            <a:ext cx="33337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Создан ФРЦ по развитию системы комплексного сопровождения детей с нарушениями развития </a:t>
            </a:r>
          </a:p>
        </p:txBody>
      </p:sp>
      <p:cxnSp>
        <p:nvCxnSpPr>
          <p:cNvPr id="9" name="Скругленная соединительная линия 8">
            <a:extLst/>
          </p:cNvPr>
          <p:cNvCxnSpPr/>
          <p:nvPr/>
        </p:nvCxnSpPr>
        <p:spPr>
          <a:xfrm>
            <a:off x="1998663" y="4522789"/>
            <a:ext cx="4017962" cy="955675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>
            <a:extLst/>
          </p:cNvPr>
          <p:cNvSpPr/>
          <p:nvPr/>
        </p:nvSpPr>
        <p:spPr bwMode="auto">
          <a:xfrm>
            <a:off x="7212013" y="638176"/>
            <a:ext cx="254000" cy="225425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Блок-схема: узел 25">
            <a:extLst/>
          </p:cNvPr>
          <p:cNvSpPr/>
          <p:nvPr/>
        </p:nvSpPr>
        <p:spPr bwMode="auto">
          <a:xfrm>
            <a:off x="6453188" y="2782889"/>
            <a:ext cx="254000" cy="230187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110" name="Rectangle 1"/>
          <p:cNvSpPr>
            <a:spLocks noChangeArrowheads="1"/>
          </p:cNvSpPr>
          <p:nvPr/>
        </p:nvSpPr>
        <p:spPr bwMode="auto">
          <a:xfrm>
            <a:off x="3292475" y="4287839"/>
            <a:ext cx="143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2012</a:t>
            </a:r>
          </a:p>
        </p:txBody>
      </p:sp>
      <p:sp>
        <p:nvSpPr>
          <p:cNvPr id="4111" name="Rectangle 1"/>
          <p:cNvSpPr>
            <a:spLocks noChangeArrowheads="1"/>
          </p:cNvSpPr>
          <p:nvPr/>
        </p:nvSpPr>
        <p:spPr bwMode="auto">
          <a:xfrm>
            <a:off x="6242050" y="1314451"/>
            <a:ext cx="1430338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2017</a:t>
            </a: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6518275" y="519114"/>
            <a:ext cx="143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2018</a:t>
            </a:r>
          </a:p>
        </p:txBody>
      </p:sp>
      <p:sp>
        <p:nvSpPr>
          <p:cNvPr id="4113" name="Rectangle 1"/>
          <p:cNvSpPr>
            <a:spLocks noChangeArrowheads="1"/>
          </p:cNvSpPr>
          <p:nvPr/>
        </p:nvSpPr>
        <p:spPr bwMode="auto">
          <a:xfrm>
            <a:off x="5884864" y="2057400"/>
            <a:ext cx="13922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2015</a:t>
            </a:r>
          </a:p>
        </p:txBody>
      </p:sp>
      <p:sp>
        <p:nvSpPr>
          <p:cNvPr id="4114" name="Rectangle 1"/>
          <p:cNvSpPr>
            <a:spLocks noChangeArrowheads="1"/>
          </p:cNvSpPr>
          <p:nvPr/>
        </p:nvSpPr>
        <p:spPr bwMode="auto">
          <a:xfrm>
            <a:off x="4217988" y="3946526"/>
            <a:ext cx="14287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2012</a:t>
            </a:r>
          </a:p>
        </p:txBody>
      </p:sp>
      <p:sp>
        <p:nvSpPr>
          <p:cNvPr id="40" name="Прямоугольник 39">
            <a:extLst/>
          </p:cNvPr>
          <p:cNvSpPr/>
          <p:nvPr/>
        </p:nvSpPr>
        <p:spPr>
          <a:xfrm>
            <a:off x="7697789" y="193676"/>
            <a:ext cx="3024187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05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Национальная программа «Десятилетие детства»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5064" y="3263901"/>
            <a:ext cx="445293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Принято ПП-N 481 "О деятельности организаций для детей-сирот и детей, оставшихся без попечения родителей, и об устройстве в них детей, оставшихся без попечения родителей</a:t>
            </a:r>
          </a:p>
        </p:txBody>
      </p:sp>
      <p:sp>
        <p:nvSpPr>
          <p:cNvPr id="28" name="Блок-схема: узел 27">
            <a:extLst/>
          </p:cNvPr>
          <p:cNvSpPr/>
          <p:nvPr/>
        </p:nvSpPr>
        <p:spPr bwMode="auto">
          <a:xfrm>
            <a:off x="6811963" y="2074863"/>
            <a:ext cx="254000" cy="2286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9" name="Блок-схема: узел 28">
            <a:extLst/>
          </p:cNvPr>
          <p:cNvSpPr/>
          <p:nvPr/>
        </p:nvSpPr>
        <p:spPr bwMode="auto">
          <a:xfrm>
            <a:off x="7065963" y="1371600"/>
            <a:ext cx="254000" cy="230188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1" name="Блок-схема: узел 30">
            <a:extLst/>
          </p:cNvPr>
          <p:cNvSpPr/>
          <p:nvPr/>
        </p:nvSpPr>
        <p:spPr bwMode="auto">
          <a:xfrm>
            <a:off x="5027613" y="4173538"/>
            <a:ext cx="254000" cy="2286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2" name="Блок-схема: узел 31">
            <a:extLst/>
          </p:cNvPr>
          <p:cNvSpPr/>
          <p:nvPr/>
        </p:nvSpPr>
        <p:spPr bwMode="auto">
          <a:xfrm>
            <a:off x="3981450" y="4616450"/>
            <a:ext cx="254000" cy="2286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121" name="Rectangle 1"/>
          <p:cNvSpPr>
            <a:spLocks noChangeArrowheads="1"/>
          </p:cNvSpPr>
          <p:nvPr/>
        </p:nvSpPr>
        <p:spPr bwMode="auto">
          <a:xfrm>
            <a:off x="5384800" y="2676526"/>
            <a:ext cx="14287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2014</a:t>
            </a:r>
          </a:p>
        </p:txBody>
      </p:sp>
      <p:sp>
        <p:nvSpPr>
          <p:cNvPr id="39" name="Блок-схема: узел 38">
            <a:extLst/>
          </p:cNvPr>
          <p:cNvSpPr/>
          <p:nvPr/>
        </p:nvSpPr>
        <p:spPr bwMode="auto">
          <a:xfrm>
            <a:off x="5889625" y="3470275"/>
            <a:ext cx="254000" cy="230188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123" name="Rectangle 1"/>
          <p:cNvSpPr>
            <a:spLocks noChangeArrowheads="1"/>
          </p:cNvSpPr>
          <p:nvPr/>
        </p:nvSpPr>
        <p:spPr bwMode="auto">
          <a:xfrm>
            <a:off x="4897438" y="3297239"/>
            <a:ext cx="1428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9389" y="4311650"/>
            <a:ext cx="48148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Национальная стратегия действий в интересах детей на 2012-2017 гг.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5647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44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7D97E44-2810-4CE5-805C-6EB094D036D9}"/>
              </a:ext>
            </a:extLst>
          </p:cNvPr>
          <p:cNvGrpSpPr/>
          <p:nvPr/>
        </p:nvGrpSpPr>
        <p:grpSpPr>
          <a:xfrm>
            <a:off x="239254" y="1695684"/>
            <a:ext cx="11779372" cy="4617887"/>
            <a:chOff x="142239" y="2058565"/>
            <a:chExt cx="11779372" cy="4617887"/>
          </a:xfrm>
        </p:grpSpPr>
        <p:sp>
          <p:nvSpPr>
            <p:cNvPr id="25" name="Блок-схема: альтернативный процесс 24">
              <a:extLst>
                <a:ext uri="{FF2B5EF4-FFF2-40B4-BE49-F238E27FC236}">
                  <a16:creationId xmlns:a16="http://schemas.microsoft.com/office/drawing/2014/main" id="{09B9F0FD-7537-420F-8C2E-F383814ACA33}"/>
                </a:ext>
              </a:extLst>
            </p:cNvPr>
            <p:cNvSpPr/>
            <p:nvPr/>
          </p:nvSpPr>
          <p:spPr>
            <a:xfrm>
              <a:off x="142239" y="2126512"/>
              <a:ext cx="2076125" cy="2196706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Блок-схема: альтернативный процесс 25">
              <a:extLst>
                <a:ext uri="{FF2B5EF4-FFF2-40B4-BE49-F238E27FC236}">
                  <a16:creationId xmlns:a16="http://schemas.microsoft.com/office/drawing/2014/main" id="{B6958BFB-5CF5-4EB3-9EB6-8479588A8E69}"/>
                </a:ext>
              </a:extLst>
            </p:cNvPr>
            <p:cNvSpPr/>
            <p:nvPr/>
          </p:nvSpPr>
          <p:spPr>
            <a:xfrm>
              <a:off x="2485306" y="2097175"/>
              <a:ext cx="2170211" cy="2211808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Блок-схема: альтернативный процесс 26">
              <a:extLst>
                <a:ext uri="{FF2B5EF4-FFF2-40B4-BE49-F238E27FC236}">
                  <a16:creationId xmlns:a16="http://schemas.microsoft.com/office/drawing/2014/main" id="{2FC8E832-DE85-455A-B8E8-8EFFA231BDCC}"/>
                </a:ext>
              </a:extLst>
            </p:cNvPr>
            <p:cNvSpPr/>
            <p:nvPr/>
          </p:nvSpPr>
          <p:spPr>
            <a:xfrm>
              <a:off x="8164710" y="2058565"/>
              <a:ext cx="2834640" cy="2211808"/>
            </a:xfrm>
            <a:prstGeom prst="flowChartAlternateProcess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Блок-схема: альтернативный процесс 27">
              <a:extLst>
                <a:ext uri="{FF2B5EF4-FFF2-40B4-BE49-F238E27FC236}">
                  <a16:creationId xmlns:a16="http://schemas.microsoft.com/office/drawing/2014/main" id="{328FD2C9-B5C7-4355-826C-3C6BC0FB1091}"/>
                </a:ext>
              </a:extLst>
            </p:cNvPr>
            <p:cNvSpPr/>
            <p:nvPr/>
          </p:nvSpPr>
          <p:spPr>
            <a:xfrm>
              <a:off x="7143630" y="5106516"/>
              <a:ext cx="1828800" cy="1477328"/>
            </a:xfrm>
            <a:prstGeom prst="flowChartAlternateProcess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Блок-схема: альтернативный процесс 28">
              <a:extLst>
                <a:ext uri="{FF2B5EF4-FFF2-40B4-BE49-F238E27FC236}">
                  <a16:creationId xmlns:a16="http://schemas.microsoft.com/office/drawing/2014/main" id="{84E16409-9F93-47E1-B6B3-2AF43ACA8EF0}"/>
                </a:ext>
              </a:extLst>
            </p:cNvPr>
            <p:cNvSpPr/>
            <p:nvPr/>
          </p:nvSpPr>
          <p:spPr>
            <a:xfrm>
              <a:off x="10092811" y="5159361"/>
              <a:ext cx="1828800" cy="1477328"/>
            </a:xfrm>
            <a:prstGeom prst="flowChartAlternateProcess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716BC3-EEB6-4583-8956-5FF413D95778}"/>
                </a:ext>
              </a:extLst>
            </p:cNvPr>
            <p:cNvSpPr txBox="1"/>
            <p:nvPr/>
          </p:nvSpPr>
          <p:spPr>
            <a:xfrm>
              <a:off x="373438" y="2865239"/>
              <a:ext cx="21539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Социальное понимание инвалидности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84E285-8F86-4B51-9AD0-39489CB4030F}"/>
                </a:ext>
              </a:extLst>
            </p:cNvPr>
            <p:cNvSpPr txBox="1"/>
            <p:nvPr/>
          </p:nvSpPr>
          <p:spPr>
            <a:xfrm>
              <a:off x="7168154" y="5257346"/>
              <a:ext cx="18288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Ребенок – субъект взаимодействия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E8B86A-A202-4EDF-824F-896D9DE79301}"/>
                </a:ext>
              </a:extLst>
            </p:cNvPr>
            <p:cNvSpPr txBox="1"/>
            <p:nvPr/>
          </p:nvSpPr>
          <p:spPr>
            <a:xfrm>
              <a:off x="8614157" y="2280227"/>
              <a:ext cx="2153920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Новые принципы деятельности социальных учреждений, сопровождающих детей-инвалидов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F9B59D-DC72-4DDB-ABBE-8EEDFF916BE0}"/>
                </a:ext>
              </a:extLst>
            </p:cNvPr>
            <p:cNvSpPr txBox="1"/>
            <p:nvPr/>
          </p:nvSpPr>
          <p:spPr>
            <a:xfrm>
              <a:off x="2752081" y="2822635"/>
              <a:ext cx="21539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Социальная инклюзия детей-инвалидов </a:t>
              </a:r>
            </a:p>
          </p:txBody>
        </p:sp>
        <p:sp>
          <p:nvSpPr>
            <p:cNvPr id="34" name="Блок-схема: альтернативный процесс 33">
              <a:extLst>
                <a:ext uri="{FF2B5EF4-FFF2-40B4-BE49-F238E27FC236}">
                  <a16:creationId xmlns:a16="http://schemas.microsoft.com/office/drawing/2014/main" id="{9E24AFB4-E50E-4B7E-94EA-98A0D91FE4FB}"/>
                </a:ext>
              </a:extLst>
            </p:cNvPr>
            <p:cNvSpPr/>
            <p:nvPr/>
          </p:nvSpPr>
          <p:spPr>
            <a:xfrm>
              <a:off x="5013960" y="2097175"/>
              <a:ext cx="2834640" cy="2201511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0A289B-204F-44B3-A9C1-4CA7AD4E9177}"/>
                </a:ext>
              </a:extLst>
            </p:cNvPr>
            <p:cNvSpPr txBox="1"/>
            <p:nvPr/>
          </p:nvSpPr>
          <p:spPr>
            <a:xfrm>
              <a:off x="10241280" y="5199124"/>
              <a:ext cx="1605280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Изменение позиции персонала по отношению к детям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215FB9-36B0-49BC-9A68-A5DD8DE1682A}"/>
                </a:ext>
              </a:extLst>
            </p:cNvPr>
            <p:cNvSpPr txBox="1"/>
            <p:nvPr/>
          </p:nvSpPr>
          <p:spPr>
            <a:xfrm>
              <a:off x="5440701" y="2364444"/>
              <a:ext cx="2216534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Требования социума к развитию навыков воспитанников до уровня достаточного для социального включения</a:t>
              </a:r>
            </a:p>
          </p:txBody>
        </p:sp>
        <p:sp>
          <p:nvSpPr>
            <p:cNvPr id="37" name="Стрелка: вправо 36">
              <a:extLst>
                <a:ext uri="{FF2B5EF4-FFF2-40B4-BE49-F238E27FC236}">
                  <a16:creationId xmlns:a16="http://schemas.microsoft.com/office/drawing/2014/main" id="{040C544F-0349-4A3F-8E9D-488364B9E4F9}"/>
                </a:ext>
              </a:extLst>
            </p:cNvPr>
            <p:cNvSpPr/>
            <p:nvPr/>
          </p:nvSpPr>
          <p:spPr>
            <a:xfrm>
              <a:off x="2036713" y="2884900"/>
              <a:ext cx="659172" cy="67992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Стрелка: вправо 37">
              <a:extLst>
                <a:ext uri="{FF2B5EF4-FFF2-40B4-BE49-F238E27FC236}">
                  <a16:creationId xmlns:a16="http://schemas.microsoft.com/office/drawing/2014/main" id="{AD1CB6B5-758C-4EF7-A3D9-0E8C4AF33F56}"/>
                </a:ext>
              </a:extLst>
            </p:cNvPr>
            <p:cNvSpPr/>
            <p:nvPr/>
          </p:nvSpPr>
          <p:spPr>
            <a:xfrm>
              <a:off x="7621581" y="3030182"/>
              <a:ext cx="637955" cy="67992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: вправо 38">
              <a:extLst>
                <a:ext uri="{FF2B5EF4-FFF2-40B4-BE49-F238E27FC236}">
                  <a16:creationId xmlns:a16="http://schemas.microsoft.com/office/drawing/2014/main" id="{102B6B57-047C-4E67-9538-594D99443DA3}"/>
                </a:ext>
              </a:extLst>
            </p:cNvPr>
            <p:cNvSpPr/>
            <p:nvPr/>
          </p:nvSpPr>
          <p:spPr>
            <a:xfrm>
              <a:off x="4572919" y="2995570"/>
              <a:ext cx="699079" cy="67992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08167DA9-C99E-416A-AB34-377EA0AAB46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257881" cy="2564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1605C1B9-9212-4545-AEFD-44249F9CB820}"/>
              </a:ext>
            </a:extLst>
          </p:cNvPr>
          <p:cNvSpPr txBox="1">
            <a:spLocks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3F981-B27E-43B9-8007-A57EF9AFC6DC}"/>
              </a:ext>
            </a:extLst>
          </p:cNvPr>
          <p:cNvSpPr txBox="1"/>
          <p:nvPr/>
        </p:nvSpPr>
        <p:spPr>
          <a:xfrm>
            <a:off x="561679" y="624565"/>
            <a:ext cx="995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Логическая модель изменений: от ДДИ к ЦССВ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90" y="4039754"/>
            <a:ext cx="1059421" cy="103066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386509" y="5152542"/>
            <a:ext cx="517042" cy="923169"/>
            <a:chOff x="6386509" y="5152542"/>
            <a:chExt cx="517042" cy="923169"/>
          </a:xfrm>
        </p:grpSpPr>
        <p:sp>
          <p:nvSpPr>
            <p:cNvPr id="5" name="Блок-схема: объединение 4"/>
            <p:cNvSpPr/>
            <p:nvPr/>
          </p:nvSpPr>
          <p:spPr>
            <a:xfrm>
              <a:off x="6386509" y="5152542"/>
              <a:ext cx="517042" cy="583219"/>
            </a:xfrm>
            <a:prstGeom prst="flowChartMerg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6527166" y="5832823"/>
              <a:ext cx="250055" cy="24288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5647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8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DCEDD6-C9DE-4A75-AF45-C310C1E94CE8}"/>
              </a:ext>
            </a:extLst>
          </p:cNvPr>
          <p:cNvSpPr/>
          <p:nvPr/>
        </p:nvSpPr>
        <p:spPr>
          <a:xfrm>
            <a:off x="287868" y="340785"/>
            <a:ext cx="11650132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buClr>
                <a:srgbClr val="B3A2C7"/>
              </a:buClr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Уровни изменений относительно ребенка</a:t>
            </a: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Нижний колонтитул 3">
            <a:extLst>
              <a:ext uri="{FF2B5EF4-FFF2-40B4-BE49-F238E27FC236}">
                <a16:creationId xmlns:a16="http://schemas.microsoft.com/office/drawing/2014/main" id="{3874C2BA-8800-40A3-B7AB-3F64AB2F4432}"/>
              </a:ext>
            </a:extLst>
          </p:cNvPr>
          <p:cNvSpPr txBox="1">
            <a:spLocks/>
          </p:cNvSpPr>
          <p:nvPr/>
        </p:nvSpPr>
        <p:spPr>
          <a:xfrm>
            <a:off x="5524501" y="6532033"/>
            <a:ext cx="4931833" cy="228600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lr>
                <a:srgbClr val="DFDC52"/>
              </a:buClr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Segoe UI" panose="020B0502040204020203" pitchFamily="34" charset="0"/>
                <a:ea typeface="ＭＳ Ｐゴシック" panose="020B0600070205080204" pitchFamily="34" charset="-128"/>
              </a:defRPr>
            </a:lvl1pPr>
            <a:lvl2pPr indent="-285750">
              <a:spcBef>
                <a:spcPct val="20000"/>
              </a:spcBef>
              <a:buClr>
                <a:srgbClr val="DFDC52"/>
              </a:buClr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Segoe UI" panose="020B0502040204020203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lr>
                <a:srgbClr val="DFDC52"/>
              </a:buClr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Segoe UI" panose="020B0502040204020203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ct val="20000"/>
              </a:spcBef>
              <a:buClr>
                <a:srgbClr val="DFDC52"/>
              </a:buClr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Segoe UI" panose="020B0502040204020203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rgbClr val="DFDC52"/>
              </a:buClr>
              <a:buFont typeface="Arial" panose="020B0604020202020204" pitchFamily="34" charset="0"/>
              <a:buChar char="»"/>
              <a:defRPr sz="1200">
                <a:solidFill>
                  <a:srgbClr val="7F7F7F"/>
                </a:solidFill>
                <a:latin typeface="Segoe UI" panose="020B0502040204020203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DC52"/>
              </a:buClr>
              <a:buFont typeface="Arial" panose="020B0604020202020204" pitchFamily="34" charset="0"/>
              <a:buChar char="»"/>
              <a:defRPr sz="1200">
                <a:solidFill>
                  <a:srgbClr val="7F7F7F"/>
                </a:solidFill>
                <a:latin typeface="Segoe UI" panose="020B0502040204020203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DC52"/>
              </a:buClr>
              <a:buFont typeface="Arial" panose="020B0604020202020204" pitchFamily="34" charset="0"/>
              <a:buChar char="»"/>
              <a:defRPr sz="1200">
                <a:solidFill>
                  <a:srgbClr val="7F7F7F"/>
                </a:solidFill>
                <a:latin typeface="Segoe UI" panose="020B0502040204020203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DC52"/>
              </a:buClr>
              <a:buFont typeface="Arial" panose="020B0604020202020204" pitchFamily="34" charset="0"/>
              <a:buChar char="»"/>
              <a:defRPr sz="1200">
                <a:solidFill>
                  <a:srgbClr val="7F7F7F"/>
                </a:solidFill>
                <a:latin typeface="Segoe UI" panose="020B0502040204020203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DC52"/>
              </a:buClr>
              <a:buFont typeface="Arial" panose="020B0604020202020204" pitchFamily="34" charset="0"/>
              <a:buChar char="»"/>
              <a:defRPr sz="1200">
                <a:solidFill>
                  <a:srgbClr val="7F7F7F"/>
                </a:solidFill>
                <a:latin typeface="Segoe UI" panose="020B0502040204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© Центр содействия семейному воспитанию «Вера. Надежда. Любовь</a:t>
            </a:r>
            <a:r>
              <a:rPr lang="ru-RU" altLang="ru-RU" sz="1200">
                <a:solidFill>
                  <a:srgbClr val="E6E0EC"/>
                </a:solidFill>
              </a:rPr>
              <a:t>»</a:t>
            </a:r>
          </a:p>
        </p:txBody>
      </p:sp>
      <p:grpSp>
        <p:nvGrpSpPr>
          <p:cNvPr id="21511" name="Группа 21">
            <a:extLst>
              <a:ext uri="{FF2B5EF4-FFF2-40B4-BE49-F238E27FC236}">
                <a16:creationId xmlns:a16="http://schemas.microsoft.com/office/drawing/2014/main" id="{D88AD747-6A79-44E8-AC9D-CFBF85209608}"/>
              </a:ext>
            </a:extLst>
          </p:cNvPr>
          <p:cNvGrpSpPr>
            <a:grpSpLocks/>
          </p:cNvGrpSpPr>
          <p:nvPr/>
        </p:nvGrpSpPr>
        <p:grpSpPr bwMode="auto">
          <a:xfrm>
            <a:off x="287868" y="2972149"/>
            <a:ext cx="12094918" cy="3311743"/>
            <a:chOff x="-67006" y="1952763"/>
            <a:chExt cx="9070284" cy="2483993"/>
          </a:xfrm>
        </p:grpSpPr>
        <p:sp>
          <p:nvSpPr>
            <p:cNvPr id="21514" name="Прямоугольник 2">
              <a:extLst>
                <a:ext uri="{FF2B5EF4-FFF2-40B4-BE49-F238E27FC236}">
                  <a16:creationId xmlns:a16="http://schemas.microsoft.com/office/drawing/2014/main" id="{78BC435F-A195-4D15-B62F-989DDE3E1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006" y="2448853"/>
              <a:ext cx="2552445" cy="117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solidFill>
                    <a:schemeClr val="accent5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«Включенность» как системообразующий фактор в изменениях на разных уровнях</a:t>
              </a:r>
            </a:p>
          </p:txBody>
        </p:sp>
        <p:grpSp>
          <p:nvGrpSpPr>
            <p:cNvPr id="21515" name="Группа 7">
              <a:extLst>
                <a:ext uri="{FF2B5EF4-FFF2-40B4-BE49-F238E27FC236}">
                  <a16:creationId xmlns:a16="http://schemas.microsoft.com/office/drawing/2014/main" id="{78C7E260-409A-4D5F-9D92-7FCA946951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0066" y="2045121"/>
              <a:ext cx="2536841" cy="2162303"/>
              <a:chOff x="3177880" y="3123850"/>
              <a:chExt cx="3708008" cy="2883071"/>
            </a:xfrm>
          </p:grpSpPr>
          <p:sp>
            <p:nvSpPr>
              <p:cNvPr id="5" name="Пятиугольник 4">
                <a:extLst>
                  <a:ext uri="{FF2B5EF4-FFF2-40B4-BE49-F238E27FC236}">
                    <a16:creationId xmlns:a16="http://schemas.microsoft.com/office/drawing/2014/main" id="{5E4609A4-C003-4D77-91CF-CE6589FCB800}"/>
                  </a:ext>
                </a:extLst>
              </p:cNvPr>
              <p:cNvSpPr/>
              <p:nvPr/>
            </p:nvSpPr>
            <p:spPr>
              <a:xfrm>
                <a:off x="3185233" y="3123850"/>
                <a:ext cx="3700655" cy="625707"/>
              </a:xfrm>
              <a:prstGeom prst="homePlat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2400"/>
              </a:p>
            </p:txBody>
          </p:sp>
          <p:sp>
            <p:nvSpPr>
              <p:cNvPr id="6" name="Пятиугольник 5">
                <a:extLst>
                  <a:ext uri="{FF2B5EF4-FFF2-40B4-BE49-F238E27FC236}">
                    <a16:creationId xmlns:a16="http://schemas.microsoft.com/office/drawing/2014/main" id="{83ACEB78-F2EB-4F84-BDC0-8AC05710B119}"/>
                  </a:ext>
                </a:extLst>
              </p:cNvPr>
              <p:cNvSpPr/>
              <p:nvPr/>
            </p:nvSpPr>
            <p:spPr>
              <a:xfrm>
                <a:off x="3177880" y="4168196"/>
                <a:ext cx="3700655" cy="660680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2400"/>
              </a:p>
            </p:txBody>
          </p:sp>
          <p:sp>
            <p:nvSpPr>
              <p:cNvPr id="7" name="Пятиугольник 6">
                <a:extLst>
                  <a:ext uri="{FF2B5EF4-FFF2-40B4-BE49-F238E27FC236}">
                    <a16:creationId xmlns:a16="http://schemas.microsoft.com/office/drawing/2014/main" id="{AA3FC260-1B18-4BF3-BE25-A7C088DEE114}"/>
                  </a:ext>
                </a:extLst>
              </p:cNvPr>
              <p:cNvSpPr/>
              <p:nvPr/>
            </p:nvSpPr>
            <p:spPr>
              <a:xfrm>
                <a:off x="3177880" y="5213112"/>
                <a:ext cx="3700655" cy="793809"/>
              </a:xfrm>
              <a:prstGeom prst="homePlat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240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5FC750-59CB-4ADC-B60D-A18C56537D67}"/>
                </a:ext>
              </a:extLst>
            </p:cNvPr>
            <p:cNvSpPr txBox="1"/>
            <p:nvPr/>
          </p:nvSpPr>
          <p:spPr>
            <a:xfrm>
              <a:off x="3360005" y="2135808"/>
              <a:ext cx="2268312" cy="3462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СТРАТЕГИЧЕСКИЙ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FF7558-AC2E-47FE-A3AC-FE86E843EAC7}"/>
                </a:ext>
              </a:extLst>
            </p:cNvPr>
            <p:cNvSpPr txBox="1"/>
            <p:nvPr/>
          </p:nvSpPr>
          <p:spPr>
            <a:xfrm>
              <a:off x="3222508" y="2916197"/>
              <a:ext cx="2398473" cy="3462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СОДЕРЖАТЕЛЬНЫЙ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D3A2C2-0A0A-40FA-9D40-CFC31E0160C5}"/>
                </a:ext>
              </a:extLst>
            </p:cNvPr>
            <p:cNvSpPr txBox="1"/>
            <p:nvPr/>
          </p:nvSpPr>
          <p:spPr>
            <a:xfrm>
              <a:off x="3222508" y="3798402"/>
              <a:ext cx="2579543" cy="346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ОРГАНИЗАЦИОННЫЙ</a:t>
              </a:r>
            </a:p>
          </p:txBody>
        </p:sp>
        <p:sp>
          <p:nvSpPr>
            <p:cNvPr id="21519" name="TextBox 12">
              <a:extLst>
                <a:ext uri="{FF2B5EF4-FFF2-40B4-BE49-F238E27FC236}">
                  <a16:creationId xmlns:a16="http://schemas.microsoft.com/office/drawing/2014/main" id="{E29B2895-FBD4-4880-8BB0-B77CCADBC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0698" y="1952763"/>
              <a:ext cx="3009504" cy="56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133" dirty="0">
                  <a:solidFill>
                    <a:schemeClr val="accent5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Реформирование системы детских социальных институтов </a:t>
              </a:r>
            </a:p>
          </p:txBody>
        </p:sp>
        <p:sp>
          <p:nvSpPr>
            <p:cNvPr id="21520" name="TextBox 13">
              <a:extLst>
                <a:ext uri="{FF2B5EF4-FFF2-40B4-BE49-F238E27FC236}">
                  <a16:creationId xmlns:a16="http://schemas.microsoft.com/office/drawing/2014/main" id="{4CB153CB-956B-4F07-8263-835E9CCFA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6373" y="2544653"/>
              <a:ext cx="3146905" cy="807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133" dirty="0">
                  <a:solidFill>
                    <a:schemeClr val="accent5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Изменение целей социальных программ: от обслуживания к сопровождению </a:t>
              </a:r>
            </a:p>
          </p:txBody>
        </p:sp>
        <p:sp>
          <p:nvSpPr>
            <p:cNvPr id="21521" name="TextBox 14">
              <a:extLst>
                <a:ext uri="{FF2B5EF4-FFF2-40B4-BE49-F238E27FC236}">
                  <a16:creationId xmlns:a16="http://schemas.microsoft.com/office/drawing/2014/main" id="{E8AC71E5-83D8-42CF-A326-66F027954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433" y="3382735"/>
              <a:ext cx="3080787" cy="105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133" dirty="0">
                  <a:solidFill>
                    <a:schemeClr val="accent5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Создание условий, поддерживающих развитие максимально возможной самостоятельности </a:t>
              </a:r>
            </a:p>
          </p:txBody>
        </p:sp>
        <p:pic>
          <p:nvPicPr>
            <p:cNvPr id="21522" name="Рисунок 20">
              <a:extLst>
                <a:ext uri="{FF2B5EF4-FFF2-40B4-BE49-F238E27FC236}">
                  <a16:creationId xmlns:a16="http://schemas.microsoft.com/office/drawing/2014/main" id="{597E88D3-1EAC-4776-89B7-B99D87667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0" t="9654" r="11819"/>
            <a:stretch>
              <a:fillRect/>
            </a:stretch>
          </p:blipFill>
          <p:spPr bwMode="auto">
            <a:xfrm>
              <a:off x="2162314" y="2337306"/>
              <a:ext cx="975287" cy="127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B98E66E6-C63F-4D66-8BDB-C81884C3488D}"/>
              </a:ext>
            </a:extLst>
          </p:cNvPr>
          <p:cNvSpPr/>
          <p:nvPr/>
        </p:nvSpPr>
        <p:spPr>
          <a:xfrm>
            <a:off x="4857671" y="2017796"/>
            <a:ext cx="2874433" cy="79375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21513" name="TextBox 23">
            <a:extLst>
              <a:ext uri="{FF2B5EF4-FFF2-40B4-BE49-F238E27FC236}">
                <a16:creationId xmlns:a16="http://schemas.microsoft.com/office/drawing/2014/main" id="{6148093E-D9E4-4E12-9133-A50D71242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861" y="1161349"/>
            <a:ext cx="6817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Ребенок – субъект взаимодействия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1904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-2" y="3173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-3" y="6619573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3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ижний колонтитул 3"/>
          <p:cNvSpPr txBox="1">
            <a:spLocks/>
          </p:cNvSpPr>
          <p:nvPr/>
        </p:nvSpPr>
        <p:spPr>
          <a:xfrm>
            <a:off x="5667956" y="5755725"/>
            <a:ext cx="3698918" cy="1723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bg1"/>
                </a:solidFill>
              </a:rPr>
              <a:t>© Центр содействия семейному воспитанию «Вера. Надежда. Любовь»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672545" y="1764931"/>
            <a:ext cx="5347967" cy="3994157"/>
            <a:chOff x="2897436" y="392657"/>
            <a:chExt cx="6882296" cy="5744243"/>
          </a:xfrm>
        </p:grpSpPr>
        <p:sp>
          <p:nvSpPr>
            <p:cNvPr id="30" name="TextBox 29"/>
            <p:cNvSpPr txBox="1"/>
            <p:nvPr/>
          </p:nvSpPr>
          <p:spPr>
            <a:xfrm>
              <a:off x="4370557" y="2711721"/>
              <a:ext cx="4918411" cy="43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35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333841" y="2555809"/>
              <a:ext cx="6032181" cy="3581091"/>
              <a:chOff x="2408608" y="1763999"/>
              <a:chExt cx="7110777" cy="3789778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2444817" y="5463423"/>
                <a:ext cx="7074568" cy="90354"/>
              </a:xfrm>
              <a:prstGeom prst="line">
                <a:avLst/>
              </a:prstGeom>
              <a:ln w="38100">
                <a:solidFill>
                  <a:srgbClr val="FF7C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 flipV="1">
                <a:off x="2408608" y="1763999"/>
                <a:ext cx="47964" cy="3702306"/>
              </a:xfrm>
              <a:prstGeom prst="line">
                <a:avLst/>
              </a:prstGeom>
              <a:ln w="38100">
                <a:solidFill>
                  <a:srgbClr val="FF7C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 flipV="1">
                <a:off x="9473551" y="1844216"/>
                <a:ext cx="34445" cy="3709561"/>
              </a:xfrm>
              <a:prstGeom prst="line">
                <a:avLst/>
              </a:prstGeom>
              <a:ln w="38100">
                <a:solidFill>
                  <a:srgbClr val="FF7C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2443053" y="4577640"/>
                <a:ext cx="7064943" cy="105878"/>
              </a:xfrm>
              <a:prstGeom prst="line">
                <a:avLst/>
              </a:prstGeom>
              <a:ln w="38100">
                <a:solidFill>
                  <a:srgbClr val="FF7C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295667" y="2575636"/>
              <a:ext cx="5993299" cy="100048"/>
            </a:xfrm>
            <a:prstGeom prst="line">
              <a:avLst/>
            </a:prstGeom>
            <a:ln w="381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6096084" y="392657"/>
              <a:ext cx="3683648" cy="2571170"/>
            </a:xfrm>
            <a:prstGeom prst="line">
              <a:avLst/>
            </a:prstGeom>
            <a:ln w="381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2897436" y="420471"/>
              <a:ext cx="3209284" cy="2444406"/>
            </a:xfrm>
            <a:prstGeom prst="line">
              <a:avLst/>
            </a:prstGeom>
            <a:ln w="381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2">
            <a:extLst>
              <a:ext uri="{FF2B5EF4-FFF2-40B4-BE49-F238E27FC236}">
                <a16:creationId xmlns:a16="http://schemas.microsoft.com/office/drawing/2014/main" id="{3DCF43B4-83BB-4841-A222-F6F934A84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665" y="2579372"/>
            <a:ext cx="259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dirty="0" err="1"/>
              <a:t>Межведомственность</a:t>
            </a:r>
            <a:r>
              <a:rPr lang="ru-RU" altLang="ru-RU" dirty="0"/>
              <a:t>;</a:t>
            </a:r>
          </a:p>
          <a:p>
            <a:pPr algn="ctr" eaLnBrk="1" hangingPunct="1"/>
            <a:r>
              <a:rPr lang="ru-RU" altLang="ru-RU" dirty="0" err="1"/>
              <a:t>межсекторальность</a:t>
            </a:r>
            <a:r>
              <a:rPr lang="ru-RU" altLang="ru-RU" dirty="0"/>
              <a:t>.</a:t>
            </a:r>
          </a:p>
        </p:txBody>
      </p:sp>
      <p:pic>
        <p:nvPicPr>
          <p:cNvPr id="41" name="Рисунок 16">
            <a:extLst>
              <a:ext uri="{FF2B5EF4-FFF2-40B4-BE49-F238E27FC236}">
                <a16:creationId xmlns:a16="http://schemas.microsoft.com/office/drawing/2014/main" id="{D2F24D55-73DB-4E45-95D9-2D392E49F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02" y="1889890"/>
            <a:ext cx="661988" cy="5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93B8C0B3-5539-4B68-9E4E-8F55D0E4F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783" y="222488"/>
            <a:ext cx="9819685" cy="74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400" dirty="0">
                <a:solidFill>
                  <a:schemeClr val="accent5">
                    <a:lumMod val="50000"/>
                  </a:schemeClr>
                </a:solidFill>
              </a:rPr>
              <a:t>Новые принципы деятельности Центра</a:t>
            </a:r>
          </a:p>
        </p:txBody>
      </p:sp>
      <p:sp>
        <p:nvSpPr>
          <p:cNvPr id="43" name="Прямоугольник 4">
            <a:extLst>
              <a:ext uri="{FF2B5EF4-FFF2-40B4-BE49-F238E27FC236}">
                <a16:creationId xmlns:a16="http://schemas.microsoft.com/office/drawing/2014/main" id="{A4373AB2-DD18-4393-BB7A-70BAF2BDB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295" y="5102031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7030A0"/>
                </a:solidFill>
                <a:cs typeface="Times New Roman" panose="02020603050405020304" pitchFamily="18" charset="0"/>
              </a:rPr>
              <a:t>Условия проживания, максимально приближенные к семейным</a:t>
            </a:r>
          </a:p>
        </p:txBody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id="{B0A2D0D4-5234-4935-9270-852A5652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6" y="2997772"/>
            <a:ext cx="30562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Ориентированность на семью: семейное устройство </a:t>
            </a:r>
            <a:r>
              <a:rPr lang="en-US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/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 работа с кровной семьей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55866B-051F-4923-94C3-CE358F59EC4C}"/>
              </a:ext>
            </a:extLst>
          </p:cNvPr>
          <p:cNvSpPr txBox="1"/>
          <p:nvPr/>
        </p:nvSpPr>
        <p:spPr>
          <a:xfrm>
            <a:off x="7145237" y="3925833"/>
            <a:ext cx="126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от - 0 до 18+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BAA34ED-8CD1-4483-AA64-382A42E4AB2C}"/>
              </a:ext>
            </a:extLst>
          </p:cNvPr>
          <p:cNvSpPr txBox="1"/>
          <p:nvPr/>
        </p:nvSpPr>
        <p:spPr>
          <a:xfrm>
            <a:off x="4971069" y="3950629"/>
            <a:ext cx="196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Комплексные услуги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12E0AD-C945-4BB1-8773-18EB883DCF59}"/>
              </a:ext>
            </a:extLst>
          </p:cNvPr>
          <p:cNvSpPr txBox="1"/>
          <p:nvPr/>
        </p:nvSpPr>
        <p:spPr bwMode="auto">
          <a:xfrm>
            <a:off x="1246649" y="4471611"/>
            <a:ext cx="1682751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Включенность в жизнь города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2EEDCF-57AC-4A6C-868C-B29012FEAB09}"/>
              </a:ext>
            </a:extLst>
          </p:cNvPr>
          <p:cNvSpPr txBox="1"/>
          <p:nvPr/>
        </p:nvSpPr>
        <p:spPr>
          <a:xfrm>
            <a:off x="9441395" y="4750481"/>
            <a:ext cx="22585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Приоритет  отдыха и санаторно-курортного оздоровления за пределами Центра </a:t>
            </a:r>
          </a:p>
        </p:txBody>
      </p:sp>
      <p:sp>
        <p:nvSpPr>
          <p:cNvPr id="52" name="TextBox 26">
            <a:extLst>
              <a:ext uri="{FF2B5EF4-FFF2-40B4-BE49-F238E27FC236}">
                <a16:creationId xmlns:a16="http://schemas.microsoft.com/office/drawing/2014/main" id="{14081BB6-9D22-4B30-B992-8A7A931B2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825" y="3308975"/>
            <a:ext cx="20965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altLang="ru-RU" dirty="0">
                <a:solidFill>
                  <a:srgbClr val="0070C0"/>
                </a:solidFill>
                <a:cs typeface="Times New Roman" panose="02020603050405020304" pitchFamily="18" charset="0"/>
              </a:rPr>
              <a:t>Обучение в школе и системе доп. образования</a:t>
            </a: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6B75659-0526-4D77-B235-7E6D29808701}"/>
              </a:ext>
            </a:extLst>
          </p:cNvPr>
          <p:cNvGrpSpPr/>
          <p:nvPr/>
        </p:nvGrpSpPr>
        <p:grpSpPr>
          <a:xfrm>
            <a:off x="3094527" y="5652397"/>
            <a:ext cx="6354614" cy="987692"/>
            <a:chOff x="1623551" y="5623078"/>
            <a:chExt cx="6218699" cy="1050925"/>
          </a:xfrm>
        </p:grpSpPr>
        <p:sp>
          <p:nvSpPr>
            <p:cNvPr id="54" name="Нижний колонтитул 3">
              <a:extLst>
                <a:ext uri="{FF2B5EF4-FFF2-40B4-BE49-F238E27FC236}">
                  <a16:creationId xmlns:a16="http://schemas.microsoft.com/office/drawing/2014/main" id="{F09D88AF-2F78-4AAA-868F-B350D5753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375" y="5756275"/>
              <a:ext cx="36988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altLang="ru-RU" sz="900">
                  <a:solidFill>
                    <a:schemeClr val="bg1"/>
                  </a:solidFill>
                </a:rPr>
                <a:t>© Центр содействия семейному воспитанию «Вера. Надежда. Любовь»</a:t>
              </a:r>
            </a:p>
          </p:txBody>
        </p:sp>
        <p:pic>
          <p:nvPicPr>
            <p:cNvPr id="55" name="Рисунок 13">
              <a:extLst>
                <a:ext uri="{FF2B5EF4-FFF2-40B4-BE49-F238E27FC236}">
                  <a16:creationId xmlns:a16="http://schemas.microsoft.com/office/drawing/2014/main" id="{066E7416-8A29-418C-A7B3-F2EAF5850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551" y="5679225"/>
              <a:ext cx="838200" cy="83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Рисунок 41">
              <a:extLst>
                <a:ext uri="{FF2B5EF4-FFF2-40B4-BE49-F238E27FC236}">
                  <a16:creationId xmlns:a16="http://schemas.microsoft.com/office/drawing/2014/main" id="{5A3223D5-E606-4551-8BB6-85B936FC1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627" y="5623078"/>
              <a:ext cx="1049338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3" descr="C:\Users\User\Desktop\family-of-four-with-two-minors-and-two-adults.png">
            <a:extLst>
              <a:ext uri="{FF2B5EF4-FFF2-40B4-BE49-F238E27FC236}">
                <a16:creationId xmlns:a16="http://schemas.microsoft.com/office/drawing/2014/main" id="{7301AFF5-DF78-435B-9512-3DC7C487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24" y="3597937"/>
            <a:ext cx="656784" cy="6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User\Desktop\buildings-trees-and-plants-in-cityscape-view.png">
            <a:extLst>
              <a:ext uri="{FF2B5EF4-FFF2-40B4-BE49-F238E27FC236}">
                <a16:creationId xmlns:a16="http://schemas.microsoft.com/office/drawing/2014/main" id="{3FED4CDF-28B3-4A7A-91C1-9227484B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77" y="4457924"/>
            <a:ext cx="815693" cy="8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User\Desktop\familiar-group-of-four-persons-composed-by-two-women-with-male-and-female-kids-in-a-house.png">
            <a:extLst>
              <a:ext uri="{FF2B5EF4-FFF2-40B4-BE49-F238E27FC236}">
                <a16:creationId xmlns:a16="http://schemas.microsoft.com/office/drawing/2014/main" id="{B71AAB40-7F6D-4C24-91B7-D5E2595FD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18" y="4980826"/>
            <a:ext cx="858126" cy="7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User\Desktop\beach-house.png">
            <a:extLst>
              <a:ext uri="{FF2B5EF4-FFF2-40B4-BE49-F238E27FC236}">
                <a16:creationId xmlns:a16="http://schemas.microsoft.com/office/drawing/2014/main" id="{20E06854-3003-42BB-B0FC-ECCC1798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28" y="4977246"/>
            <a:ext cx="633597" cy="6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User\Desktop\устройство в школу.png">
            <a:extLst>
              <a:ext uri="{FF2B5EF4-FFF2-40B4-BE49-F238E27FC236}">
                <a16:creationId xmlns:a16="http://schemas.microsoft.com/office/drawing/2014/main" id="{E3035691-EEE8-4ACF-A793-D347C1FB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83" y="3591744"/>
            <a:ext cx="613061" cy="6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5EB230-91C9-4123-883A-D83EA311902F}"/>
              </a:ext>
            </a:extLst>
          </p:cNvPr>
          <p:cNvSpPr txBox="1"/>
          <p:nvPr/>
        </p:nvSpPr>
        <p:spPr>
          <a:xfrm>
            <a:off x="4580114" y="4145823"/>
            <a:ext cx="361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Комплексность услуг от -0 до 18+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83" y="1862049"/>
            <a:ext cx="717322" cy="717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69" y="1828543"/>
            <a:ext cx="805565" cy="805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432" y="1889891"/>
            <a:ext cx="130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Раннее выявление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35114" y="1798887"/>
            <a:ext cx="2877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Ориентир на поиск альтернативных форм жизнеустройства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r="15867"/>
          <a:stretch/>
        </p:blipFill>
        <p:spPr>
          <a:xfrm>
            <a:off x="7029629" y="5800478"/>
            <a:ext cx="748729" cy="721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70" y="5835927"/>
            <a:ext cx="675409" cy="675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3387" y="5177928"/>
            <a:ext cx="2754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Открытость: информирование, партнерские проекты, привлечение волонтеров, трансляция опыта и др</a:t>
            </a:r>
            <a:r>
              <a:rPr lang="ru-RU" sz="1400" dirty="0"/>
              <a:t>.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5647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Заголовок 1"/>
          <p:cNvSpPr txBox="1">
            <a:spLocks/>
          </p:cNvSpPr>
          <p:nvPr/>
        </p:nvSpPr>
        <p:spPr bwMode="auto">
          <a:xfrm>
            <a:off x="-2" y="3173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 bwMode="auto">
          <a:xfrm>
            <a:off x="-3" y="6624502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8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95600" y="148277"/>
            <a:ext cx="705678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ПРИНЦИП ИЗМЕНЕНИЯ ШТАТНОГО РАСПИСАНИЯ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287688" y="1681145"/>
            <a:ext cx="5065528" cy="4895781"/>
            <a:chOff x="3287688" y="1681145"/>
            <a:chExt cx="5065528" cy="4895781"/>
          </a:xfrm>
        </p:grpSpPr>
        <p:sp>
          <p:nvSpPr>
            <p:cNvPr id="6" name="Скругленная прямоугольная выноска 5"/>
            <p:cNvSpPr/>
            <p:nvPr/>
          </p:nvSpPr>
          <p:spPr>
            <a:xfrm>
              <a:off x="3287688" y="1681145"/>
              <a:ext cx="3909165" cy="879161"/>
            </a:xfrm>
            <a:prstGeom prst="wedgeRoundRectCallout">
              <a:avLst>
                <a:gd name="adj1" fmla="val -36850"/>
                <a:gd name="adj2" fmla="val -487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ДОЛЖНОСТНАЯ ИНСТРУКЦИЯ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314" y="4482492"/>
              <a:ext cx="3417911" cy="2094434"/>
            </a:xfrm>
            <a:prstGeom prst="rect">
              <a:avLst/>
            </a:prstGeom>
          </p:spPr>
        </p:pic>
        <p:sp>
          <p:nvSpPr>
            <p:cNvPr id="9" name="Стрелка вниз 8"/>
            <p:cNvSpPr/>
            <p:nvPr/>
          </p:nvSpPr>
          <p:spPr>
            <a:xfrm>
              <a:off x="3287688" y="2809058"/>
              <a:ext cx="649705" cy="1349943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Выгнутая влево стрелка 10"/>
            <p:cNvSpPr/>
            <p:nvPr/>
          </p:nvSpPr>
          <p:spPr>
            <a:xfrm rot="10800000">
              <a:off x="7224154" y="2158500"/>
              <a:ext cx="1129062" cy="3574756"/>
            </a:xfrm>
            <a:prstGeom prst="curved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14914" y="2376428"/>
            <a:ext cx="211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Услуги оказываются не исходя из имеющихся штатных единиц специалистов,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98845" y="2291481"/>
            <a:ext cx="2288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а штат специалистов формируется исходя из потребностей воспитанников в социально-педагогических услугах.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0321" y="2745760"/>
            <a:ext cx="3292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СПЕЦИАЛИСТОВ ВКЛЮЧАЕТ ФУНКЦИИ В ЗАВИСИМОСТИ ОТ РЕШЕНИЯ АКТУАЛЬНЫХ ЗАДАЧ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5647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-2" y="3173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6635844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4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863AD-4E32-4172-8568-9E89413E69C6}"/>
              </a:ext>
            </a:extLst>
          </p:cNvPr>
          <p:cNvSpPr txBox="1">
            <a:spLocks/>
          </p:cNvSpPr>
          <p:nvPr/>
        </p:nvSpPr>
        <p:spPr>
          <a:xfrm>
            <a:off x="400051" y="366185"/>
            <a:ext cx="4157133" cy="13250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6000" dirty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1391E1-C49B-4D72-98A0-CA3D19318551}"/>
              </a:ext>
            </a:extLst>
          </p:cNvPr>
          <p:cNvSpPr txBox="1">
            <a:spLocks/>
          </p:cNvSpPr>
          <p:nvPr/>
        </p:nvSpPr>
        <p:spPr>
          <a:xfrm>
            <a:off x="400052" y="366185"/>
            <a:ext cx="3585633" cy="13250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600" dirty="0">
              <a:latin typeface="+mn-lt"/>
            </a:endParaRPr>
          </a:p>
        </p:txBody>
      </p:sp>
      <p:graphicFrame>
        <p:nvGraphicFramePr>
          <p:cNvPr id="22532" name="Диаграмма 3">
            <a:extLst>
              <a:ext uri="{FF2B5EF4-FFF2-40B4-BE49-F238E27FC236}">
                <a16:creationId xmlns:a16="http://schemas.microsoft.com/office/drawing/2014/main" id="{4AD6D512-3A9A-499A-B800-23B8E73B2E1E}"/>
              </a:ext>
            </a:extLst>
          </p:cNvPr>
          <p:cNvGraphicFramePr>
            <a:graphicFrameLocks/>
          </p:cNvGraphicFramePr>
          <p:nvPr/>
        </p:nvGraphicFramePr>
        <p:xfrm>
          <a:off x="2091267" y="190500"/>
          <a:ext cx="9914467" cy="6087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4" imgW="7443861" imgH="4572396" progId="Excel.Sheet.8">
                  <p:embed/>
                </p:oleObj>
              </mc:Choice>
              <mc:Fallback>
                <p:oleObj name="Chart" r:id="rId4" imgW="7443861" imgH="4572396" progId="Excel.Shee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267" y="190500"/>
                        <a:ext cx="9914467" cy="6087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3" name="Группа 18">
            <a:extLst>
              <a:ext uri="{FF2B5EF4-FFF2-40B4-BE49-F238E27FC236}">
                <a16:creationId xmlns:a16="http://schemas.microsoft.com/office/drawing/2014/main" id="{BF5138C4-FF03-4D20-9222-5CBC34715F1F}"/>
              </a:ext>
            </a:extLst>
          </p:cNvPr>
          <p:cNvGrpSpPr>
            <a:grpSpLocks/>
          </p:cNvGrpSpPr>
          <p:nvPr/>
        </p:nvGrpSpPr>
        <p:grpSpPr bwMode="auto">
          <a:xfrm>
            <a:off x="5691718" y="1422400"/>
            <a:ext cx="5818716" cy="3640667"/>
            <a:chOff x="6290708" y="1688197"/>
            <a:chExt cx="6200694" cy="3495347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E5AEF11-EECC-4F2D-9953-A25E36570241}"/>
                </a:ext>
              </a:extLst>
            </p:cNvPr>
            <p:cNvSpPr/>
            <p:nvPr/>
          </p:nvSpPr>
          <p:spPr>
            <a:xfrm>
              <a:off x="8045579" y="1688197"/>
              <a:ext cx="4145826" cy="65233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400" dirty="0"/>
            </a:p>
          </p:txBody>
        </p:sp>
        <p:pic>
          <p:nvPicPr>
            <p:cNvPr id="22554" name="Picture 3" descr="C:\Users\User\Desktop\home 2.png">
              <a:extLst>
                <a:ext uri="{FF2B5EF4-FFF2-40B4-BE49-F238E27FC236}">
                  <a16:creationId xmlns:a16="http://schemas.microsoft.com/office/drawing/2014/main" id="{3CE3E07C-C7CD-4D08-9166-C5A5DC0F9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072" y="2785895"/>
              <a:ext cx="1674963" cy="167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A649C00-9647-4793-AED5-4F0E3D07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365E8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0002">
              <a:off x="8373846" y="2692023"/>
              <a:ext cx="791741" cy="72096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855BA48-1587-4063-AF37-C1E23C7A8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365E8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0002">
              <a:off x="8720741" y="3616400"/>
              <a:ext cx="788412" cy="71793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820E6DA-AAA2-4E92-AA3C-E36C0C9CF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365E8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0002">
              <a:off x="8151159" y="4443549"/>
              <a:ext cx="791741" cy="72096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B81C1A5-B8C7-4974-BA9A-7E88CF54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365E8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0002">
              <a:off x="6855972" y="4462579"/>
              <a:ext cx="791741" cy="72096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79BB0C7-17C0-4789-8CC3-41C3BD44E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365E8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0002">
              <a:off x="6290708" y="3477722"/>
              <a:ext cx="791741" cy="720965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CD1A696-7811-4D8A-8379-26C03B24A36D}"/>
                </a:ext>
              </a:extLst>
            </p:cNvPr>
            <p:cNvSpPr/>
            <p:nvPr/>
          </p:nvSpPr>
          <p:spPr>
            <a:xfrm>
              <a:off x="9529776" y="2421814"/>
              <a:ext cx="2961626" cy="969348"/>
            </a:xfrm>
            <a:prstGeom prst="rect">
              <a:avLst/>
            </a:prstGeom>
            <a:solidFill>
              <a:schemeClr val="accent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>
                <a:defRPr/>
              </a:pPr>
              <a:endParaRPr lang="ru-RU" sz="2400" dirty="0"/>
            </a:p>
          </p:txBody>
        </p:sp>
        <p:sp>
          <p:nvSpPr>
            <p:cNvPr id="22561" name="TextBox 15">
              <a:extLst>
                <a:ext uri="{FF2B5EF4-FFF2-40B4-BE49-F238E27FC236}">
                  <a16:creationId xmlns:a16="http://schemas.microsoft.com/office/drawing/2014/main" id="{36EA6B20-23BE-4907-93A0-C87D86FB9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2683" y="3423702"/>
              <a:ext cx="1728827" cy="44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62" name="TextBox 17">
              <a:extLst>
                <a:ext uri="{FF2B5EF4-FFF2-40B4-BE49-F238E27FC236}">
                  <a16:creationId xmlns:a16="http://schemas.microsoft.com/office/drawing/2014/main" id="{6EEC2C8C-BED8-40F5-A43E-61CBBA955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0677" y="3349529"/>
              <a:ext cx="1340347" cy="44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latin typeface="+mn-lt"/>
                  <a:cs typeface="Times New Roman" panose="02020603050405020304" pitchFamily="18" charset="0"/>
                </a:rPr>
                <a:t>ЦССВ</a:t>
              </a:r>
            </a:p>
          </p:txBody>
        </p:sp>
      </p:grpSp>
      <p:sp>
        <p:nvSpPr>
          <p:cNvPr id="22534" name="TextBox 11">
            <a:extLst>
              <a:ext uri="{FF2B5EF4-FFF2-40B4-BE49-F238E27FC236}">
                <a16:creationId xmlns:a16="http://schemas.microsoft.com/office/drawing/2014/main" id="{A1B1DBEF-78B4-477B-A9B3-D7A408EAD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834" y="1339851"/>
            <a:ext cx="4157133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133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 реабилитация (библиотека, театр, кино и др.)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D4ADFB0-52C6-43CF-A373-0D972C4C9430}"/>
              </a:ext>
            </a:extLst>
          </p:cNvPr>
          <p:cNvSpPr/>
          <p:nvPr/>
        </p:nvSpPr>
        <p:spPr>
          <a:xfrm>
            <a:off x="52917" y="257174"/>
            <a:ext cx="3406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Реализация индивидуального маршрута ребенка на основе межведомственного взаимодействия</a:t>
            </a:r>
          </a:p>
        </p:txBody>
      </p:sp>
      <p:pic>
        <p:nvPicPr>
          <p:cNvPr id="22537" name="Рисунок 24">
            <a:extLst>
              <a:ext uri="{FF2B5EF4-FFF2-40B4-BE49-F238E27FC236}">
                <a16:creationId xmlns:a16="http://schemas.microsoft.com/office/drawing/2014/main" id="{CFA43B0F-7BB7-4A43-B72C-1E844860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18" y="5232400"/>
            <a:ext cx="764116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9D6CF80-CB93-4CE0-8155-BD630BF2B53D}"/>
              </a:ext>
            </a:extLst>
          </p:cNvPr>
          <p:cNvSpPr txBox="1"/>
          <p:nvPr/>
        </p:nvSpPr>
        <p:spPr>
          <a:xfrm>
            <a:off x="10824636" y="5986070"/>
            <a:ext cx="131021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ДТСЗН</a:t>
            </a:r>
          </a:p>
        </p:txBody>
      </p:sp>
      <p:pic>
        <p:nvPicPr>
          <p:cNvPr id="22539" name="Рисунок 27">
            <a:extLst>
              <a:ext uri="{FF2B5EF4-FFF2-40B4-BE49-F238E27FC236}">
                <a16:creationId xmlns:a16="http://schemas.microsoft.com/office/drawing/2014/main" id="{0BEFFACA-5529-4086-AAB6-D80F65D59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7" r="66708" b="15433"/>
          <a:stretch>
            <a:fillRect/>
          </a:stretch>
        </p:blipFill>
        <p:spPr bwMode="auto">
          <a:xfrm>
            <a:off x="3512462" y="351989"/>
            <a:ext cx="700616" cy="9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686046A-1CE3-4F42-B420-2B270CA5E4D0}"/>
              </a:ext>
            </a:extLst>
          </p:cNvPr>
          <p:cNvSpPr txBox="1"/>
          <p:nvPr/>
        </p:nvSpPr>
        <p:spPr>
          <a:xfrm>
            <a:off x="4155012" y="337784"/>
            <a:ext cx="300778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Департамент образования</a:t>
            </a:r>
          </a:p>
        </p:txBody>
      </p:sp>
      <p:pic>
        <p:nvPicPr>
          <p:cNvPr id="22541" name="Рисунок 30">
            <a:extLst>
              <a:ext uri="{FF2B5EF4-FFF2-40B4-BE49-F238E27FC236}">
                <a16:creationId xmlns:a16="http://schemas.microsoft.com/office/drawing/2014/main" id="{002C5AC4-7575-455D-9642-39ABFEFC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72" y="4275931"/>
            <a:ext cx="935567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8D68C58-9C2A-4C27-A69F-A048896DB4F6}"/>
              </a:ext>
            </a:extLst>
          </p:cNvPr>
          <p:cNvSpPr txBox="1"/>
          <p:nvPr/>
        </p:nvSpPr>
        <p:spPr>
          <a:xfrm>
            <a:off x="167218" y="5399618"/>
            <a:ext cx="26797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Департамент здравоохранения</a:t>
            </a:r>
          </a:p>
        </p:txBody>
      </p:sp>
      <p:pic>
        <p:nvPicPr>
          <p:cNvPr id="22543" name="Рисунок 33">
            <a:extLst>
              <a:ext uri="{FF2B5EF4-FFF2-40B4-BE49-F238E27FC236}">
                <a16:creationId xmlns:a16="http://schemas.microsoft.com/office/drawing/2014/main" id="{545C9DFB-6E64-45F7-9247-DEFC70E0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10677" r="28783" b="40108"/>
          <a:stretch>
            <a:fillRect/>
          </a:stretch>
        </p:blipFill>
        <p:spPr bwMode="auto">
          <a:xfrm>
            <a:off x="7861012" y="298699"/>
            <a:ext cx="618067" cy="7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454064E-4563-4C00-88B0-1BA7663C2B95}"/>
              </a:ext>
            </a:extLst>
          </p:cNvPr>
          <p:cNvSpPr txBox="1"/>
          <p:nvPr/>
        </p:nvSpPr>
        <p:spPr>
          <a:xfrm>
            <a:off x="8488745" y="267420"/>
            <a:ext cx="217593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Департамент культуры</a:t>
            </a:r>
          </a:p>
        </p:txBody>
      </p:sp>
      <p:pic>
        <p:nvPicPr>
          <p:cNvPr id="22545" name="Рисунок 36">
            <a:extLst>
              <a:ext uri="{FF2B5EF4-FFF2-40B4-BE49-F238E27FC236}">
                <a16:creationId xmlns:a16="http://schemas.microsoft.com/office/drawing/2014/main" id="{E41F44C3-E11D-413E-A976-0B9661E5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15988" r="61966" b="9343"/>
          <a:stretch>
            <a:fillRect/>
          </a:stretch>
        </p:blipFill>
        <p:spPr bwMode="auto">
          <a:xfrm>
            <a:off x="1338934" y="2861147"/>
            <a:ext cx="944033" cy="8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A87C982-EC14-49E0-A9FA-4F110C4AED49}"/>
              </a:ext>
            </a:extLst>
          </p:cNvPr>
          <p:cNvSpPr txBox="1"/>
          <p:nvPr/>
        </p:nvSpPr>
        <p:spPr>
          <a:xfrm>
            <a:off x="2434847" y="2071185"/>
            <a:ext cx="216958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Департамент физической культуры и спорта</a:t>
            </a:r>
          </a:p>
        </p:txBody>
      </p:sp>
      <p:sp>
        <p:nvSpPr>
          <p:cNvPr id="22547" name="TextBox 14">
            <a:extLst>
              <a:ext uri="{FF2B5EF4-FFF2-40B4-BE49-F238E27FC236}">
                <a16:creationId xmlns:a16="http://schemas.microsoft.com/office/drawing/2014/main" id="{8A35560A-3B11-405A-BACD-91FDACC66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1" y="4102100"/>
            <a:ext cx="3272367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мастер-классы (фото-, кулинария и др</a:t>
            </a:r>
            <a:r>
              <a:rPr lang="ru-RU" altLang="ru-RU" sz="2133" dirty="0"/>
              <a:t>.)</a:t>
            </a:r>
          </a:p>
        </p:txBody>
      </p:sp>
      <p:sp>
        <p:nvSpPr>
          <p:cNvPr id="22548" name="TextBox 20">
            <a:extLst>
              <a:ext uri="{FF2B5EF4-FFF2-40B4-BE49-F238E27FC236}">
                <a16:creationId xmlns:a16="http://schemas.microsoft.com/office/drawing/2014/main" id="{5CA036AA-DB83-4638-806E-368150930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785" y="2152651"/>
            <a:ext cx="31347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Доп.образование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(музыкальная школа)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1418F-3D03-4AFC-B62F-69A076016ACA}"/>
              </a:ext>
            </a:extLst>
          </p:cNvPr>
          <p:cNvSpPr txBox="1"/>
          <p:nvPr/>
        </p:nvSpPr>
        <p:spPr>
          <a:xfrm>
            <a:off x="4409017" y="6086842"/>
            <a:ext cx="160443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СО НКО</a:t>
            </a:r>
          </a:p>
        </p:txBody>
      </p:sp>
      <p:sp>
        <p:nvSpPr>
          <p:cNvPr id="22552" name="TextBox 10">
            <a:extLst>
              <a:ext uri="{FF2B5EF4-FFF2-40B4-BE49-F238E27FC236}">
                <a16:creationId xmlns:a16="http://schemas.microsoft.com/office/drawing/2014/main" id="{8BE9D43B-D1D5-4FBD-AF32-A3AD8D44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1" y="3852334"/>
            <a:ext cx="3763433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«Филатовская больница»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-2" y="3173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-32666" y="6641564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5647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90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3323094" y="1998381"/>
            <a:ext cx="6458636" cy="3114617"/>
            <a:chOff x="2398791" y="1521506"/>
            <a:chExt cx="8611515" cy="4152822"/>
          </a:xfrm>
        </p:grpSpPr>
        <p:sp>
          <p:nvSpPr>
            <p:cNvPr id="4" name="Скругленная прямоугольная выноска 3"/>
            <p:cNvSpPr/>
            <p:nvPr/>
          </p:nvSpPr>
          <p:spPr>
            <a:xfrm>
              <a:off x="6146862" y="1521506"/>
              <a:ext cx="4863444" cy="4152822"/>
            </a:xfrm>
            <a:prstGeom prst="wedgeRoundRectCallout">
              <a:avLst>
                <a:gd name="adj1" fmla="val -44588"/>
                <a:gd name="adj2" fmla="val 15245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92881" indent="-192881">
                <a:buFont typeface="Arial" panose="020B0604020202020204" pitchFamily="34" charset="0"/>
                <a:buChar char="•"/>
              </a:pPr>
              <a:r>
                <a:rPr lang="ru-RU" dirty="0">
                  <a:cs typeface="Times New Roman" panose="02020603050405020304" pitchFamily="18" charset="0"/>
                </a:rPr>
                <a:t>Формулирование цели (конечного результата)</a:t>
              </a:r>
            </a:p>
            <a:p>
              <a:endParaRPr lang="ru-RU" dirty="0">
                <a:cs typeface="Times New Roman" panose="02020603050405020304" pitchFamily="18" charset="0"/>
              </a:endParaRPr>
            </a:p>
            <a:p>
              <a:pPr marL="192881" indent="-192881">
                <a:buFont typeface="Arial" panose="020B0604020202020204" pitchFamily="34" charset="0"/>
                <a:buChar char="•"/>
              </a:pPr>
              <a:r>
                <a:rPr lang="ru-RU" dirty="0">
                  <a:cs typeface="Times New Roman" panose="02020603050405020304" pitchFamily="18" charset="0"/>
                </a:rPr>
                <a:t>Разработка пошагового плана</a:t>
              </a:r>
            </a:p>
            <a:p>
              <a:endParaRPr lang="ru-RU" dirty="0">
                <a:cs typeface="Times New Roman" panose="02020603050405020304" pitchFamily="18" charset="0"/>
              </a:endParaRPr>
            </a:p>
            <a:p>
              <a:pPr marL="192881" indent="-192881">
                <a:buFont typeface="Arial" panose="020B0604020202020204" pitchFamily="34" charset="0"/>
                <a:buChar char="•"/>
              </a:pPr>
              <a:r>
                <a:rPr lang="ru-RU" dirty="0">
                  <a:cs typeface="Times New Roman" panose="02020603050405020304" pitchFamily="18" charset="0"/>
                </a:rPr>
                <a:t>Определение ответственных за результат на каждом этапе</a:t>
              </a:r>
            </a:p>
            <a:p>
              <a:endParaRPr lang="ru-RU" dirty="0">
                <a:cs typeface="Times New Roman" panose="02020603050405020304" pitchFamily="18" charset="0"/>
              </a:endParaRPr>
            </a:p>
            <a:p>
              <a:pPr marL="192881" indent="-192881">
                <a:buFont typeface="Arial" panose="020B0604020202020204" pitchFamily="34" charset="0"/>
                <a:buChar char="•"/>
              </a:pPr>
              <a:r>
                <a:rPr lang="ru-RU" dirty="0">
                  <a:cs typeface="Times New Roman" panose="02020603050405020304" pitchFamily="18" charset="0"/>
                </a:rPr>
                <a:t>Выполнение практических, результативных действий</a:t>
              </a:r>
            </a:p>
          </p:txBody>
        </p:sp>
        <p:graphicFrame>
          <p:nvGraphicFramePr>
            <p:cNvPr id="19" name="Схема 18"/>
            <p:cNvGraphicFramePr/>
            <p:nvPr>
              <p:extLst/>
            </p:nvPr>
          </p:nvGraphicFramePr>
          <p:xfrm>
            <a:off x="3042008" y="3135837"/>
            <a:ext cx="2324973" cy="3952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2" name="Стрелка вверх 21"/>
            <p:cNvSpPr/>
            <p:nvPr/>
          </p:nvSpPr>
          <p:spPr>
            <a:xfrm>
              <a:off x="5304890" y="1858979"/>
              <a:ext cx="621586" cy="3477876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2398791" y="1925463"/>
              <a:ext cx="617313" cy="3411392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20216" y="1858981"/>
              <a:ext cx="372929" cy="350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chemeClr val="bg1"/>
                  </a:solidFill>
                </a:rPr>
                <a:t>Путь</a:t>
              </a:r>
            </a:p>
            <a:p>
              <a:r>
                <a:rPr lang="ru-RU" sz="1500" b="1" dirty="0">
                  <a:solidFill>
                    <a:schemeClr val="bg1"/>
                  </a:solidFill>
                </a:rPr>
                <a:t> сверху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61864" y="2081501"/>
              <a:ext cx="177988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Путь</a:t>
              </a:r>
            </a:p>
            <a:p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снизу</a:t>
              </a:r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CB0FEDE0-0AB5-400D-98E1-5B8F7B25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316" y="430638"/>
            <a:ext cx="7599492" cy="9364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Новая система управления – управление результатами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141CC266-E532-44CD-B308-E3F337F88D5B}"/>
              </a:ext>
            </a:extLst>
          </p:cNvPr>
          <p:cNvSpPr txBox="1">
            <a:spLocks/>
          </p:cNvSpPr>
          <p:nvPr/>
        </p:nvSpPr>
        <p:spPr>
          <a:xfrm>
            <a:off x="1767840" y="14812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/>
            </a:br>
            <a:endParaRPr lang="ru-RU" dirty="0"/>
          </a:p>
        </p:txBody>
      </p:sp>
      <p:pic>
        <p:nvPicPr>
          <p:cNvPr id="24" name="Рисунок 41">
            <a:extLst>
              <a:ext uri="{FF2B5EF4-FFF2-40B4-BE49-F238E27FC236}">
                <a16:creationId xmlns:a16="http://schemas.microsoft.com/office/drawing/2014/main" id="{F4E70DF1-218E-44FF-9344-C09E83E6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65" y="2251486"/>
            <a:ext cx="10493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41">
            <a:extLst>
              <a:ext uri="{FF2B5EF4-FFF2-40B4-BE49-F238E27FC236}">
                <a16:creationId xmlns:a16="http://schemas.microsoft.com/office/drawing/2014/main" id="{878D8E35-E872-43EF-9690-259F5869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92" y="3021719"/>
            <a:ext cx="10493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41">
            <a:extLst>
              <a:ext uri="{FF2B5EF4-FFF2-40B4-BE49-F238E27FC236}">
                <a16:creationId xmlns:a16="http://schemas.microsoft.com/office/drawing/2014/main" id="{5125DEFE-E210-4269-A4F9-57475DE8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17" y="3832052"/>
            <a:ext cx="10493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User\Desktop\management.png">
            <a:extLst>
              <a:ext uri="{FF2B5EF4-FFF2-40B4-BE49-F238E27FC236}">
                <a16:creationId xmlns:a16="http://schemas.microsoft.com/office/drawing/2014/main" id="{89DD6E18-DF04-4320-905C-ECA7D8D3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0" y="5772361"/>
            <a:ext cx="840272" cy="7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3">
            <a:extLst>
              <a:ext uri="{FF2B5EF4-FFF2-40B4-BE49-F238E27FC236}">
                <a16:creationId xmlns:a16="http://schemas.microsoft.com/office/drawing/2014/main" id="{4D757337-00B1-4F70-B141-0646B3876637}"/>
              </a:ext>
            </a:extLst>
          </p:cNvPr>
          <p:cNvSpPr txBox="1">
            <a:spLocks/>
          </p:cNvSpPr>
          <p:nvPr/>
        </p:nvSpPr>
        <p:spPr>
          <a:xfrm>
            <a:off x="992436" y="5553756"/>
            <a:ext cx="9255926" cy="693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sz="11200" dirty="0">
                <a:latin typeface="+mn-lt"/>
              </a:rPr>
              <a:t>Вертикальные связи -проектное управление</a:t>
            </a:r>
          </a:p>
          <a:p>
            <a:r>
              <a:rPr lang="ru-RU" sz="11200" dirty="0">
                <a:latin typeface="+mn-lt"/>
              </a:rPr>
              <a:t>Горизонтальные связи – междисциплинарные команды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35" y="5205423"/>
            <a:ext cx="1335866" cy="13358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5647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-2" y="3173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-2" y="6645291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5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Признаки новой системы управления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04421"/>
            <a:ext cx="110913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Сформулированы социальные результаты разных уровней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Разработана система оценки и мониторинга на основе объективных и измеряемых показателей результативности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Принятие управленческих решений осуществляется на основе анализа объективных данных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Итеративность движения к запланированным целям, предупреждение рисков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err="1"/>
              <a:t>Делегированность</a:t>
            </a:r>
            <a:r>
              <a:rPr lang="ru-RU" sz="2400" dirty="0"/>
              <a:t> ответственности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Рост профессиональных компетенций персонала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Потенциал к решению «сложных» задач, требующих изменений на разных уровнях: стратегическом, содержательном, организационном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2" y="3173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2" y="6603999"/>
            <a:ext cx="12192001" cy="25400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6CE6F-1667-41F0-AF03-A264860B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67" y="256476"/>
            <a:ext cx="1683033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499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1255</Words>
  <Application>Microsoft Macintosh PowerPoint</Application>
  <PresentationFormat>Широкоэкранный</PresentationFormat>
  <Paragraphs>201</Paragraphs>
  <Slides>16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Segoe Print</vt:lpstr>
      <vt:lpstr>Segoe UI</vt:lpstr>
      <vt:lpstr>Tahoma</vt:lpstr>
      <vt:lpstr>Times New Roman</vt:lpstr>
      <vt:lpstr>Wingdings</vt:lpstr>
      <vt:lpstr>Тема Office</vt:lpstr>
      <vt:lpstr>Chart</vt:lpstr>
      <vt:lpstr>Презентация PowerPoint</vt:lpstr>
      <vt:lpstr>Особое внимание государства к детям-инвалидам</vt:lpstr>
      <vt:lpstr>Презентация PowerPoint</vt:lpstr>
      <vt:lpstr>Презентация PowerPoint</vt:lpstr>
      <vt:lpstr>Презентация PowerPoint</vt:lpstr>
      <vt:lpstr>ПРИНЦИП ИЗМЕНЕНИЯ ШТАТНОГО РАСПИСАНИЯ </vt:lpstr>
      <vt:lpstr>Презентация PowerPoint</vt:lpstr>
      <vt:lpstr>Новая система управления – управление результатами</vt:lpstr>
      <vt:lpstr>Признаки новой системы управления</vt:lpstr>
      <vt:lpstr>Презентация PowerPoint</vt:lpstr>
      <vt:lpstr>Создание формирующей среды</vt:lpstr>
      <vt:lpstr>Презентация PowerPoint</vt:lpstr>
      <vt:lpstr>Учет мнения ребенка</vt:lpstr>
      <vt:lpstr>Объединение профессиональных компетенций для обеспечения изменений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Романова</dc:creator>
  <cp:lastModifiedBy>Иван Романов</cp:lastModifiedBy>
  <cp:revision>289</cp:revision>
  <cp:lastPrinted>2017-10-12T12:44:36Z</cp:lastPrinted>
  <dcterms:created xsi:type="dcterms:W3CDTF">2016-05-20T10:18:45Z</dcterms:created>
  <dcterms:modified xsi:type="dcterms:W3CDTF">2019-03-19T18:55:31Z</dcterms:modified>
</cp:coreProperties>
</file>